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6" r:id="rId2"/>
    <p:sldMasterId id="2147483678" r:id="rId3"/>
    <p:sldMasterId id="2147483680" r:id="rId4"/>
    <p:sldMasterId id="2147483682" r:id="rId5"/>
    <p:sldMasterId id="2147483685" r:id="rId6"/>
    <p:sldMasterId id="2147483688" r:id="rId7"/>
  </p:sldMasterIdLst>
  <p:notesMasterIdLst>
    <p:notesMasterId r:id="rId82"/>
  </p:notesMasterIdLst>
  <p:handoutMasterIdLst>
    <p:handoutMasterId r:id="rId83"/>
  </p:handoutMasterIdLst>
  <p:sldIdLst>
    <p:sldId id="264" r:id="rId8"/>
    <p:sldId id="281" r:id="rId9"/>
    <p:sldId id="268" r:id="rId10"/>
    <p:sldId id="504" r:id="rId11"/>
    <p:sldId id="505" r:id="rId12"/>
    <p:sldId id="646" r:id="rId13"/>
    <p:sldId id="647" r:id="rId14"/>
    <p:sldId id="648" r:id="rId15"/>
    <p:sldId id="649" r:id="rId16"/>
    <p:sldId id="650" r:id="rId17"/>
    <p:sldId id="551" r:id="rId18"/>
    <p:sldId id="687" r:id="rId19"/>
    <p:sldId id="262" r:id="rId20"/>
    <p:sldId id="657" r:id="rId21"/>
    <p:sldId id="674" r:id="rId22"/>
    <p:sldId id="658" r:id="rId23"/>
    <p:sldId id="564" r:id="rId24"/>
    <p:sldId id="651" r:id="rId25"/>
    <p:sldId id="670" r:id="rId26"/>
    <p:sldId id="654" r:id="rId27"/>
    <p:sldId id="671" r:id="rId28"/>
    <p:sldId id="659" r:id="rId29"/>
    <p:sldId id="672" r:id="rId30"/>
    <p:sldId id="660" r:id="rId31"/>
    <p:sldId id="693" r:id="rId32"/>
    <p:sldId id="673" r:id="rId33"/>
    <p:sldId id="645" r:id="rId34"/>
    <p:sldId id="652" r:id="rId35"/>
    <p:sldId id="676" r:id="rId36"/>
    <p:sldId id="655" r:id="rId37"/>
    <p:sldId id="677" r:id="rId38"/>
    <p:sldId id="661" r:id="rId39"/>
    <p:sldId id="678" r:id="rId40"/>
    <p:sldId id="662" r:id="rId41"/>
    <p:sldId id="679" r:id="rId42"/>
    <p:sldId id="663" r:id="rId43"/>
    <p:sldId id="694" r:id="rId44"/>
    <p:sldId id="675" r:id="rId45"/>
    <p:sldId id="565" r:id="rId46"/>
    <p:sldId id="653" r:id="rId47"/>
    <p:sldId id="680" r:id="rId48"/>
    <p:sldId id="656" r:id="rId49"/>
    <p:sldId id="681" r:id="rId50"/>
    <p:sldId id="664" r:id="rId51"/>
    <p:sldId id="682" r:id="rId52"/>
    <p:sldId id="665" r:id="rId53"/>
    <p:sldId id="683" r:id="rId54"/>
    <p:sldId id="666" r:id="rId55"/>
    <p:sldId id="684" r:id="rId56"/>
    <p:sldId id="667" r:id="rId57"/>
    <p:sldId id="685" r:id="rId58"/>
    <p:sldId id="668" r:id="rId59"/>
    <p:sldId id="686" r:id="rId60"/>
    <p:sldId id="669" r:id="rId61"/>
    <p:sldId id="695" r:id="rId62"/>
    <p:sldId id="696" r:id="rId63"/>
    <p:sldId id="450" r:id="rId64"/>
    <p:sldId id="511" r:id="rId65"/>
    <p:sldId id="689" r:id="rId66"/>
    <p:sldId id="691" r:id="rId67"/>
    <p:sldId id="690" r:id="rId68"/>
    <p:sldId id="692" r:id="rId69"/>
    <p:sldId id="280" r:id="rId70"/>
    <p:sldId id="558" r:id="rId71"/>
    <p:sldId id="526" r:id="rId72"/>
    <p:sldId id="508" r:id="rId73"/>
    <p:sldId id="559" r:id="rId74"/>
    <p:sldId id="527" r:id="rId75"/>
    <p:sldId id="528" r:id="rId76"/>
    <p:sldId id="698" r:id="rId77"/>
    <p:sldId id="697" r:id="rId78"/>
    <p:sldId id="699" r:id="rId79"/>
    <p:sldId id="700" r:id="rId80"/>
    <p:sldId id="701" r:id="rId81"/>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51C23C2-FB83-4CD8-BF10-AAA23C9DAA4F}">
          <p14:sldIdLst>
            <p14:sldId id="264"/>
            <p14:sldId id="281"/>
            <p14:sldId id="268"/>
            <p14:sldId id="504"/>
            <p14:sldId id="505"/>
            <p14:sldId id="646"/>
            <p14:sldId id="647"/>
            <p14:sldId id="648"/>
            <p14:sldId id="649"/>
            <p14:sldId id="650"/>
            <p14:sldId id="551"/>
            <p14:sldId id="687"/>
            <p14:sldId id="262"/>
            <p14:sldId id="657"/>
            <p14:sldId id="674"/>
            <p14:sldId id="658"/>
            <p14:sldId id="564"/>
            <p14:sldId id="651"/>
            <p14:sldId id="670"/>
            <p14:sldId id="654"/>
            <p14:sldId id="671"/>
            <p14:sldId id="659"/>
            <p14:sldId id="672"/>
            <p14:sldId id="660"/>
            <p14:sldId id="693"/>
            <p14:sldId id="673"/>
            <p14:sldId id="645"/>
            <p14:sldId id="652"/>
            <p14:sldId id="676"/>
            <p14:sldId id="655"/>
            <p14:sldId id="677"/>
            <p14:sldId id="661"/>
            <p14:sldId id="678"/>
            <p14:sldId id="662"/>
            <p14:sldId id="679"/>
            <p14:sldId id="663"/>
            <p14:sldId id="694"/>
            <p14:sldId id="675"/>
            <p14:sldId id="565"/>
            <p14:sldId id="653"/>
            <p14:sldId id="680"/>
            <p14:sldId id="656"/>
            <p14:sldId id="681"/>
            <p14:sldId id="664"/>
            <p14:sldId id="682"/>
            <p14:sldId id="665"/>
            <p14:sldId id="683"/>
            <p14:sldId id="666"/>
            <p14:sldId id="684"/>
            <p14:sldId id="667"/>
            <p14:sldId id="685"/>
            <p14:sldId id="668"/>
            <p14:sldId id="686"/>
            <p14:sldId id="669"/>
            <p14:sldId id="695"/>
            <p14:sldId id="696"/>
          </p14:sldIdLst>
        </p14:section>
        <p14:section name="Section sans titre" id="{0B959243-8A79-4F0E-A61C-9213BD4B7A86}">
          <p14:sldIdLst>
            <p14:sldId id="450"/>
            <p14:sldId id="511"/>
            <p14:sldId id="689"/>
            <p14:sldId id="691"/>
            <p14:sldId id="690"/>
            <p14:sldId id="692"/>
            <p14:sldId id="280"/>
            <p14:sldId id="558"/>
            <p14:sldId id="526"/>
            <p14:sldId id="508"/>
            <p14:sldId id="559"/>
            <p14:sldId id="527"/>
            <p14:sldId id="528"/>
            <p14:sldId id="698"/>
            <p14:sldId id="697"/>
            <p14:sldId id="699"/>
            <p14:sldId id="700"/>
            <p14:sldId id="701"/>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_Caillard" initials="MC" lastIdx="2" clrIdx="0">
    <p:extLst>
      <p:ext uri="{19B8F6BF-5375-455C-9EA6-DF929625EA0E}">
        <p15:presenceInfo xmlns:p15="http://schemas.microsoft.com/office/powerpoint/2012/main" userId="M_Caill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8CBAD"/>
    <a:srgbClr val="F39200"/>
    <a:srgbClr val="FCE0C4"/>
    <a:srgbClr val="A66515"/>
    <a:srgbClr val="285FAA"/>
    <a:srgbClr val="EC6E6E"/>
    <a:srgbClr val="6980AF"/>
    <a:srgbClr val="6BAAAD"/>
    <a:srgbClr val="C4D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13" autoAdjust="0"/>
    <p:restoredTop sz="93653" autoAdjust="0"/>
  </p:normalViewPr>
  <p:slideViewPr>
    <p:cSldViewPr snapToGrid="0">
      <p:cViewPr varScale="1">
        <p:scale>
          <a:sx n="69" d="100"/>
          <a:sy n="69" d="100"/>
        </p:scale>
        <p:origin x="173" y="67"/>
      </p:cViewPr>
      <p:guideLst>
        <p:guide orient="horz" pos="2160"/>
        <p:guide pos="3120"/>
      </p:guideLst>
    </p:cSldViewPr>
  </p:slideViewPr>
  <p:notesTextViewPr>
    <p:cViewPr>
      <p:scale>
        <a:sx n="1" d="1"/>
        <a:sy n="1" d="1"/>
      </p:scale>
      <p:origin x="0" y="0"/>
    </p:cViewPr>
  </p:notesTextViewPr>
  <p:notesViewPr>
    <p:cSldViewPr snapToGrid="0">
      <p:cViewPr varScale="1">
        <p:scale>
          <a:sx n="72" d="100"/>
          <a:sy n="72" d="100"/>
        </p:scale>
        <p:origin x="23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A81CA823-0408-4A8F-8A20-4CC74A458EDA}"/>
              </a:ext>
            </a:extLst>
          </p:cNvPr>
          <p:cNvSpPr>
            <a:spLocks noGrp="1"/>
          </p:cNvSpPr>
          <p:nvPr>
            <p:ph type="hdr" sz="quarter"/>
          </p:nvPr>
        </p:nvSpPr>
        <p:spPr>
          <a:xfrm>
            <a:off x="1" y="1"/>
            <a:ext cx="2945659" cy="498631"/>
          </a:xfrm>
          <a:prstGeom prst="rect">
            <a:avLst/>
          </a:prstGeom>
        </p:spPr>
        <p:txBody>
          <a:bodyPr vert="horz" lIns="91433" tIns="45717" rIns="91433" bIns="45717"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DD5F89DB-1E6F-4C0A-B828-C76514E4DB29}"/>
              </a:ext>
            </a:extLst>
          </p:cNvPr>
          <p:cNvSpPr>
            <a:spLocks noGrp="1"/>
          </p:cNvSpPr>
          <p:nvPr>
            <p:ph type="dt" sz="quarter" idx="1"/>
          </p:nvPr>
        </p:nvSpPr>
        <p:spPr>
          <a:xfrm>
            <a:off x="3850837" y="1"/>
            <a:ext cx="2945659" cy="498631"/>
          </a:xfrm>
          <a:prstGeom prst="rect">
            <a:avLst/>
          </a:prstGeom>
        </p:spPr>
        <p:txBody>
          <a:bodyPr vert="horz" lIns="91433" tIns="45717" rIns="91433" bIns="45717" rtlCol="0"/>
          <a:lstStyle>
            <a:lvl1pPr algn="r">
              <a:defRPr sz="1200"/>
            </a:lvl1pPr>
          </a:lstStyle>
          <a:p>
            <a:fld id="{EB8E57C5-FF6D-46FF-A32C-7D9755C55FD1}" type="datetimeFigureOut">
              <a:rPr lang="fr-FR" smtClean="0"/>
              <a:t>10/01/2019</a:t>
            </a:fld>
            <a:endParaRPr lang="fr-FR"/>
          </a:p>
        </p:txBody>
      </p:sp>
      <p:sp>
        <p:nvSpPr>
          <p:cNvPr id="4" name="Espace réservé du pied de page 3">
            <a:extLst>
              <a:ext uri="{FF2B5EF4-FFF2-40B4-BE49-F238E27FC236}">
                <a16:creationId xmlns:a16="http://schemas.microsoft.com/office/drawing/2014/main" xmlns="" id="{2FDD56BC-F515-4267-B27B-4931D3549F67}"/>
              </a:ext>
            </a:extLst>
          </p:cNvPr>
          <p:cNvSpPr>
            <a:spLocks noGrp="1"/>
          </p:cNvSpPr>
          <p:nvPr>
            <p:ph type="ftr" sz="quarter" idx="2"/>
          </p:nvPr>
        </p:nvSpPr>
        <p:spPr>
          <a:xfrm>
            <a:off x="1" y="9428012"/>
            <a:ext cx="2945659" cy="498629"/>
          </a:xfrm>
          <a:prstGeom prst="rect">
            <a:avLst/>
          </a:prstGeom>
        </p:spPr>
        <p:txBody>
          <a:bodyPr vert="horz" lIns="91433" tIns="45717" rIns="91433" bIns="45717"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6D77F1CC-D702-42AF-86E6-2FA5B649ED9D}"/>
              </a:ext>
            </a:extLst>
          </p:cNvPr>
          <p:cNvSpPr>
            <a:spLocks noGrp="1"/>
          </p:cNvSpPr>
          <p:nvPr>
            <p:ph type="sldNum" sz="quarter" idx="3"/>
          </p:nvPr>
        </p:nvSpPr>
        <p:spPr>
          <a:xfrm>
            <a:off x="3850837" y="9428012"/>
            <a:ext cx="2945659" cy="498629"/>
          </a:xfrm>
          <a:prstGeom prst="rect">
            <a:avLst/>
          </a:prstGeom>
        </p:spPr>
        <p:txBody>
          <a:bodyPr vert="horz" lIns="91433" tIns="45717" rIns="91433" bIns="45717" rtlCol="0" anchor="b"/>
          <a:lstStyle>
            <a:lvl1pPr algn="r">
              <a:defRPr sz="1200"/>
            </a:lvl1pPr>
          </a:lstStyle>
          <a:p>
            <a:fld id="{0E2333D6-4364-4819-9F9F-EAD094AF944C}" type="slidenum">
              <a:rPr lang="fr-FR" smtClean="0"/>
              <a:t>‹N°›</a:t>
            </a:fld>
            <a:endParaRPr lang="fr-FR"/>
          </a:p>
        </p:txBody>
      </p:sp>
    </p:spTree>
    <p:extLst>
      <p:ext uri="{BB962C8B-B14F-4D97-AF65-F5344CB8AC3E}">
        <p14:creationId xmlns:p14="http://schemas.microsoft.com/office/powerpoint/2010/main" val="311437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8631"/>
          </a:xfrm>
          <a:prstGeom prst="rect">
            <a:avLst/>
          </a:prstGeom>
        </p:spPr>
        <p:txBody>
          <a:bodyPr vert="horz" lIns="91433" tIns="45717" rIns="91433" bIns="45717" rtlCol="0"/>
          <a:lstStyle>
            <a:lvl1pPr algn="l">
              <a:defRPr sz="1200"/>
            </a:lvl1pPr>
          </a:lstStyle>
          <a:p>
            <a:endParaRPr lang="fr-FR"/>
          </a:p>
        </p:txBody>
      </p:sp>
      <p:sp>
        <p:nvSpPr>
          <p:cNvPr id="3" name="Espace réservé de la date 2"/>
          <p:cNvSpPr>
            <a:spLocks noGrp="1"/>
          </p:cNvSpPr>
          <p:nvPr>
            <p:ph type="dt" idx="1"/>
          </p:nvPr>
        </p:nvSpPr>
        <p:spPr>
          <a:xfrm>
            <a:off x="3850837" y="1"/>
            <a:ext cx="2945659" cy="498631"/>
          </a:xfrm>
          <a:prstGeom prst="rect">
            <a:avLst/>
          </a:prstGeom>
        </p:spPr>
        <p:txBody>
          <a:bodyPr vert="horz" lIns="91433" tIns="45717" rIns="91433" bIns="45717" rtlCol="0"/>
          <a:lstStyle>
            <a:lvl1pPr algn="r">
              <a:defRPr sz="1200"/>
            </a:lvl1pPr>
          </a:lstStyle>
          <a:p>
            <a:fld id="{BE394C49-26FB-42E5-94AE-5A1E45B4F6F3}" type="datetimeFigureOut">
              <a:rPr lang="fr-FR" smtClean="0"/>
              <a:t>10/01/2019</a:t>
            </a:fld>
            <a:endParaRPr lang="fr-FR"/>
          </a:p>
        </p:txBody>
      </p:sp>
      <p:sp>
        <p:nvSpPr>
          <p:cNvPr id="4" name="Espace réservé de l'image des diapositives 3"/>
          <p:cNvSpPr>
            <a:spLocks noGrp="1" noRot="1" noChangeAspect="1"/>
          </p:cNvSpPr>
          <p:nvPr>
            <p:ph type="sldImg" idx="2"/>
          </p:nvPr>
        </p:nvSpPr>
        <p:spPr>
          <a:xfrm>
            <a:off x="981075" y="1239838"/>
            <a:ext cx="4835525" cy="3349625"/>
          </a:xfrm>
          <a:prstGeom prst="rect">
            <a:avLst/>
          </a:prstGeom>
          <a:noFill/>
          <a:ln w="12700">
            <a:solidFill>
              <a:prstClr val="black"/>
            </a:solidFill>
          </a:ln>
        </p:spPr>
        <p:txBody>
          <a:bodyPr vert="horz" lIns="91433" tIns="45717" rIns="91433" bIns="45717" rtlCol="0" anchor="ctr"/>
          <a:lstStyle/>
          <a:p>
            <a:endParaRPr lang="fr-FR"/>
          </a:p>
        </p:txBody>
      </p:sp>
      <p:sp>
        <p:nvSpPr>
          <p:cNvPr id="5" name="Espace réservé des notes 4"/>
          <p:cNvSpPr>
            <a:spLocks noGrp="1"/>
          </p:cNvSpPr>
          <p:nvPr>
            <p:ph type="body" sz="quarter" idx="3"/>
          </p:nvPr>
        </p:nvSpPr>
        <p:spPr>
          <a:xfrm>
            <a:off x="679768" y="4777197"/>
            <a:ext cx="5438140" cy="3908613"/>
          </a:xfrm>
          <a:prstGeom prst="rect">
            <a:avLst/>
          </a:prstGeom>
        </p:spPr>
        <p:txBody>
          <a:bodyPr vert="horz" lIns="91433" tIns="45717" rIns="91433" bIns="45717"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28012"/>
            <a:ext cx="2945659" cy="498629"/>
          </a:xfrm>
          <a:prstGeom prst="rect">
            <a:avLst/>
          </a:prstGeom>
        </p:spPr>
        <p:txBody>
          <a:bodyPr vert="horz" lIns="91433" tIns="45717" rIns="91433" bIns="4571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837" y="9428012"/>
            <a:ext cx="2945659" cy="498629"/>
          </a:xfrm>
          <a:prstGeom prst="rect">
            <a:avLst/>
          </a:prstGeom>
        </p:spPr>
        <p:txBody>
          <a:bodyPr vert="horz" lIns="91433" tIns="45717" rIns="91433" bIns="45717" rtlCol="0" anchor="b"/>
          <a:lstStyle>
            <a:lvl1pPr algn="r">
              <a:defRPr sz="1200"/>
            </a:lvl1pPr>
          </a:lstStyle>
          <a:p>
            <a:fld id="{5349E6F9-0C52-47CD-8381-4F5CE40FB6B8}" type="slidenum">
              <a:rPr lang="fr-FR" smtClean="0"/>
              <a:t>‹N°›</a:t>
            </a:fld>
            <a:endParaRPr lang="fr-FR"/>
          </a:p>
        </p:txBody>
      </p:sp>
    </p:spTree>
    <p:extLst>
      <p:ext uri="{BB962C8B-B14F-4D97-AF65-F5344CB8AC3E}">
        <p14:creationId xmlns:p14="http://schemas.microsoft.com/office/powerpoint/2010/main" val="2965683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uverture C">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xmlns="" id="{CC99DA85-EE5C-4847-BD8F-73DC3DE7CE81}"/>
              </a:ext>
            </a:extLst>
          </p:cNvPr>
          <p:cNvSpPr>
            <a:spLocks noGrp="1"/>
          </p:cNvSpPr>
          <p:nvPr>
            <p:ph type="body" sz="quarter" idx="15" hasCustomPrompt="1"/>
          </p:nvPr>
        </p:nvSpPr>
        <p:spPr>
          <a:xfrm>
            <a:off x="6496050" y="1176338"/>
            <a:ext cx="2244725" cy="338137"/>
          </a:xfrm>
          <a:prstGeom prst="rect">
            <a:avLst/>
          </a:prstGeom>
        </p:spPr>
        <p:txBody>
          <a:bodyPr/>
          <a:lstStyle>
            <a:lvl1pPr marL="0" indent="0" algn="l">
              <a:buNone/>
              <a:defRPr sz="1800" b="1">
                <a:latin typeface="Montserrat" panose="02000505000000020004" pitchFamily="2" charset="0"/>
              </a:defRPr>
            </a:lvl1pPr>
          </a:lstStyle>
          <a:p>
            <a:pPr lvl="0"/>
            <a:r>
              <a:rPr lang="fr-FR" dirty="0"/>
              <a:t>ESTACADE</a:t>
            </a:r>
          </a:p>
        </p:txBody>
      </p:sp>
      <p:sp>
        <p:nvSpPr>
          <p:cNvPr id="7" name="Espace réservé du texte 3">
            <a:extLst>
              <a:ext uri="{FF2B5EF4-FFF2-40B4-BE49-F238E27FC236}">
                <a16:creationId xmlns:a16="http://schemas.microsoft.com/office/drawing/2014/main" xmlns="" id="{F173D451-D063-442C-B705-368209FE4072}"/>
              </a:ext>
            </a:extLst>
          </p:cNvPr>
          <p:cNvSpPr>
            <a:spLocks noGrp="1"/>
          </p:cNvSpPr>
          <p:nvPr>
            <p:ph type="body" sz="quarter" idx="16" hasCustomPrompt="1"/>
          </p:nvPr>
        </p:nvSpPr>
        <p:spPr>
          <a:xfrm>
            <a:off x="6496049" y="1681814"/>
            <a:ext cx="2244725" cy="338137"/>
          </a:xfrm>
          <a:prstGeom prst="rect">
            <a:avLst/>
          </a:prstGeom>
        </p:spPr>
        <p:txBody>
          <a:bodyPr/>
          <a:lstStyle>
            <a:lvl1pPr marL="0" indent="0" algn="l">
              <a:buNone/>
              <a:defRPr sz="1200" b="0">
                <a:latin typeface="Montserrat" panose="02000505000000020004" pitchFamily="2" charset="0"/>
              </a:defRPr>
            </a:lvl1pPr>
          </a:lstStyle>
          <a:p>
            <a:pPr lvl="0"/>
            <a:r>
              <a:rPr lang="fr-FR" dirty="0"/>
              <a:t>PRE-PROGRAMMATION </a:t>
            </a:r>
          </a:p>
        </p:txBody>
      </p:sp>
      <p:sp>
        <p:nvSpPr>
          <p:cNvPr id="12" name="Espace réservé du texte 3">
            <a:extLst>
              <a:ext uri="{FF2B5EF4-FFF2-40B4-BE49-F238E27FC236}">
                <a16:creationId xmlns:a16="http://schemas.microsoft.com/office/drawing/2014/main" xmlns="" id="{1A19A79F-E714-4323-B5DA-E5CC6857BDE7}"/>
              </a:ext>
            </a:extLst>
          </p:cNvPr>
          <p:cNvSpPr>
            <a:spLocks noGrp="1"/>
          </p:cNvSpPr>
          <p:nvPr>
            <p:ph type="body" sz="quarter" idx="17" hasCustomPrompt="1"/>
          </p:nvPr>
        </p:nvSpPr>
        <p:spPr>
          <a:xfrm>
            <a:off x="6496049" y="2127299"/>
            <a:ext cx="2244725" cy="732609"/>
          </a:xfrm>
          <a:prstGeom prst="rect">
            <a:avLst/>
          </a:prstGeom>
        </p:spPr>
        <p:txBody>
          <a:bodyPr/>
          <a:lstStyle>
            <a:lvl1pPr marL="171450" indent="-171450" algn="l">
              <a:buFontTx/>
              <a:buChar char="-"/>
              <a:defRPr sz="1000" b="0">
                <a:latin typeface="Montserrat" panose="02000505000000020004" pitchFamily="2" charset="0"/>
              </a:defRPr>
            </a:lvl1pPr>
          </a:lstStyle>
          <a:p>
            <a:pPr lvl="0"/>
            <a:r>
              <a:rPr lang="fr-FR" dirty="0"/>
              <a:t>Actualisation du </a:t>
            </a:r>
            <a:r>
              <a:rPr lang="fr-FR" dirty="0" err="1"/>
              <a:t>pré-programme</a:t>
            </a:r>
            <a:r>
              <a:rPr lang="fr-FR" dirty="0"/>
              <a:t> de l’</a:t>
            </a:r>
            <a:r>
              <a:rPr lang="fr-FR" dirty="0" err="1"/>
              <a:t>A’Urba</a:t>
            </a:r>
            <a:endParaRPr lang="fr-FR" dirty="0"/>
          </a:p>
          <a:p>
            <a:pPr lvl="0"/>
            <a:r>
              <a:rPr lang="fr-FR" dirty="0"/>
              <a:t>Atelier du 24 Avril 17</a:t>
            </a:r>
          </a:p>
          <a:p>
            <a:pPr lvl="0"/>
            <a:endParaRPr lang="fr-FR" dirty="0"/>
          </a:p>
        </p:txBody>
      </p:sp>
      <p:sp>
        <p:nvSpPr>
          <p:cNvPr id="13" name="Espace réservé du texte 3">
            <a:extLst>
              <a:ext uri="{FF2B5EF4-FFF2-40B4-BE49-F238E27FC236}">
                <a16:creationId xmlns:a16="http://schemas.microsoft.com/office/drawing/2014/main" xmlns="" id="{CBEC1A73-501F-4D57-B8D2-A24BAB68CCBA}"/>
              </a:ext>
            </a:extLst>
          </p:cNvPr>
          <p:cNvSpPr>
            <a:spLocks noGrp="1"/>
          </p:cNvSpPr>
          <p:nvPr>
            <p:ph type="body" sz="quarter" idx="18" hasCustomPrompt="1"/>
          </p:nvPr>
        </p:nvSpPr>
        <p:spPr>
          <a:xfrm>
            <a:off x="6478586" y="3114627"/>
            <a:ext cx="2244725" cy="1178267"/>
          </a:xfrm>
          <a:prstGeom prst="rect">
            <a:avLst/>
          </a:prstGeom>
        </p:spPr>
        <p:txBody>
          <a:bodyPr/>
          <a:lstStyle>
            <a:lvl1pPr marL="171450" indent="-171450" algn="l">
              <a:buFontTx/>
              <a:buChar char="-"/>
              <a:defRPr sz="900" b="0">
                <a:latin typeface="Avenir LT Std 35 Light" panose="020B0402020203020204" pitchFamily="34" charset="0"/>
              </a:defRPr>
            </a:lvl1pPr>
          </a:lstStyle>
          <a:p>
            <a:pPr lvl="0"/>
            <a:r>
              <a:rPr lang="fr-FR" dirty="0"/>
              <a:t>VILLE OUVERTE</a:t>
            </a:r>
          </a:p>
          <a:p>
            <a:pPr lvl="0"/>
            <a:r>
              <a:rPr lang="fr-FR" dirty="0"/>
              <a:t>PROPOLIS </a:t>
            </a:r>
          </a:p>
          <a:p>
            <a:pPr lvl="0"/>
            <a:r>
              <a:rPr lang="fr-FR" dirty="0"/>
              <a:t>ITM ASSOCIE</a:t>
            </a:r>
          </a:p>
          <a:p>
            <a:pPr lvl="0"/>
            <a:r>
              <a:rPr lang="fr-FR" dirty="0"/>
              <a:t>COOLIN ET WOK</a:t>
            </a:r>
          </a:p>
          <a:p>
            <a:pPr lvl="0"/>
            <a:endParaRPr lang="fr-FR" dirty="0"/>
          </a:p>
        </p:txBody>
      </p:sp>
    </p:spTree>
    <p:extLst>
      <p:ext uri="{BB962C8B-B14F-4D97-AF65-F5344CB8AC3E}">
        <p14:creationId xmlns:p14="http://schemas.microsoft.com/office/powerpoint/2010/main" val="272639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Diapositive de titre">
    <p:bg>
      <p:bgPr>
        <a:solidFill>
          <a:schemeClr val="accent1">
            <a:alpha val="85000"/>
          </a:schemeClr>
        </a:solidFill>
        <a:effectLst/>
      </p:bgPr>
    </p:bg>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xmlns="" id="{5A8A7106-3BBB-4F19-A0A2-B48A2814E5D0}"/>
              </a:ext>
            </a:extLst>
          </p:cNvPr>
          <p:cNvGrpSpPr/>
          <p:nvPr userDrawn="1"/>
        </p:nvGrpSpPr>
        <p:grpSpPr>
          <a:xfrm>
            <a:off x="3383756" y="1514475"/>
            <a:ext cx="3138487" cy="3189846"/>
            <a:chOff x="3219450" y="1924050"/>
            <a:chExt cx="3352800" cy="3189846"/>
          </a:xfrm>
        </p:grpSpPr>
        <p:sp>
          <p:nvSpPr>
            <p:cNvPr id="6" name="Rectangle 5">
              <a:extLst>
                <a:ext uri="{FF2B5EF4-FFF2-40B4-BE49-F238E27FC236}">
                  <a16:creationId xmlns:a16="http://schemas.microsoft.com/office/drawing/2014/main" xmlns="" id="{0C194945-2022-44A0-A6C7-C292C8C6E811}"/>
                </a:ext>
              </a:extLst>
            </p:cNvPr>
            <p:cNvSpPr/>
            <p:nvPr userDrawn="1"/>
          </p:nvSpPr>
          <p:spPr>
            <a:xfrm>
              <a:off x="3219450" y="1924050"/>
              <a:ext cx="3352800" cy="153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sp>
          <p:nvSpPr>
            <p:cNvPr id="7" name="Rectangle 6">
              <a:extLst>
                <a:ext uri="{FF2B5EF4-FFF2-40B4-BE49-F238E27FC236}">
                  <a16:creationId xmlns:a16="http://schemas.microsoft.com/office/drawing/2014/main" xmlns="" id="{5763FB32-2BDC-4F72-B493-0D7C300EED65}"/>
                </a:ext>
              </a:extLst>
            </p:cNvPr>
            <p:cNvSpPr/>
            <p:nvPr userDrawn="1"/>
          </p:nvSpPr>
          <p:spPr>
            <a:xfrm>
              <a:off x="3219450" y="3171826"/>
              <a:ext cx="3352800" cy="194207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grpSp>
      <p:sp>
        <p:nvSpPr>
          <p:cNvPr id="28" name="Espace réservé du texte 27">
            <a:extLst>
              <a:ext uri="{FF2B5EF4-FFF2-40B4-BE49-F238E27FC236}">
                <a16:creationId xmlns:a16="http://schemas.microsoft.com/office/drawing/2014/main" xmlns="" id="{203CA434-6C9F-4828-94D7-E52369A9DCC8}"/>
              </a:ext>
            </a:extLst>
          </p:cNvPr>
          <p:cNvSpPr>
            <a:spLocks noGrp="1"/>
          </p:cNvSpPr>
          <p:nvPr>
            <p:ph type="body" sz="quarter" idx="10" hasCustomPrompt="1"/>
          </p:nvPr>
        </p:nvSpPr>
        <p:spPr>
          <a:xfrm>
            <a:off x="3590925" y="1590675"/>
            <a:ext cx="2733675" cy="390525"/>
          </a:xfrm>
          <a:prstGeom prst="rect">
            <a:avLst/>
          </a:prstGeom>
        </p:spPr>
        <p:txBody>
          <a:bodyPr/>
          <a:lstStyle>
            <a:lvl1pPr marL="0" indent="0" algn="ctr">
              <a:buNone/>
              <a:defRPr b="1">
                <a:solidFill>
                  <a:schemeClr val="accent1">
                    <a:lumMod val="75000"/>
                  </a:schemeClr>
                </a:solidFill>
                <a:latin typeface="Montserrat" panose="02000505000000020004" pitchFamily="2" charset="0"/>
              </a:defRPr>
            </a:lvl1pPr>
          </a:lstStyle>
          <a:p>
            <a:pPr lvl="0"/>
            <a:r>
              <a:rPr lang="fr-FR" dirty="0"/>
              <a:t>1.</a:t>
            </a:r>
          </a:p>
        </p:txBody>
      </p:sp>
      <p:sp>
        <p:nvSpPr>
          <p:cNvPr id="29" name="Espace réservé du texte 27">
            <a:extLst>
              <a:ext uri="{FF2B5EF4-FFF2-40B4-BE49-F238E27FC236}">
                <a16:creationId xmlns:a16="http://schemas.microsoft.com/office/drawing/2014/main" xmlns="" id="{F5B39940-F2E8-42D1-9B89-B6C882C0B0B3}"/>
              </a:ext>
            </a:extLst>
          </p:cNvPr>
          <p:cNvSpPr>
            <a:spLocks noGrp="1"/>
          </p:cNvSpPr>
          <p:nvPr>
            <p:ph type="body" sz="quarter" idx="11" hasCustomPrompt="1"/>
          </p:nvPr>
        </p:nvSpPr>
        <p:spPr>
          <a:xfrm>
            <a:off x="3590923" y="2066925"/>
            <a:ext cx="2733675" cy="857250"/>
          </a:xfrm>
          <a:prstGeom prst="rect">
            <a:avLst/>
          </a:prstGeom>
        </p:spPr>
        <p:txBody>
          <a:bodyPr/>
          <a:lstStyle>
            <a:lvl1pPr marL="0" indent="0" algn="ctr">
              <a:buNone/>
              <a:defRPr sz="1800" b="1">
                <a:solidFill>
                  <a:schemeClr val="accent1">
                    <a:lumMod val="75000"/>
                  </a:schemeClr>
                </a:solidFill>
                <a:latin typeface="Montserrat" panose="02000505000000020004" pitchFamily="2" charset="0"/>
              </a:defRPr>
            </a:lvl1pPr>
          </a:lstStyle>
          <a:p>
            <a:pPr lvl="0"/>
            <a:r>
              <a:rPr lang="fr-FR" dirty="0"/>
              <a:t>Bordeaux métropole, le rapport au grand territoire</a:t>
            </a:r>
          </a:p>
        </p:txBody>
      </p:sp>
      <p:sp>
        <p:nvSpPr>
          <p:cNvPr id="30" name="Espace réservé du texte 27">
            <a:extLst>
              <a:ext uri="{FF2B5EF4-FFF2-40B4-BE49-F238E27FC236}">
                <a16:creationId xmlns:a16="http://schemas.microsoft.com/office/drawing/2014/main" xmlns="" id="{5366A9A1-810A-4C59-B1FB-A6F0AE940860}"/>
              </a:ext>
            </a:extLst>
          </p:cNvPr>
          <p:cNvSpPr>
            <a:spLocks noGrp="1"/>
          </p:cNvSpPr>
          <p:nvPr>
            <p:ph type="body" sz="quarter" idx="12"/>
          </p:nvPr>
        </p:nvSpPr>
        <p:spPr>
          <a:xfrm>
            <a:off x="3590924" y="3152774"/>
            <a:ext cx="2733674" cy="143827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200" b="0" i="0" u="none" strike="noStrike" baseline="0" smtClean="0">
                <a:solidFill>
                  <a:schemeClr val="bg1"/>
                </a:solidFill>
              </a:defRPr>
            </a:lvl1pPr>
          </a:lstStyle>
          <a:p>
            <a:pPr lvl="0"/>
            <a:endParaRPr lang="fr-FR" dirty="0"/>
          </a:p>
        </p:txBody>
      </p:sp>
    </p:spTree>
    <p:extLst>
      <p:ext uri="{BB962C8B-B14F-4D97-AF65-F5344CB8AC3E}">
        <p14:creationId xmlns:p14="http://schemas.microsoft.com/office/powerpoint/2010/main" val="25085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verture B">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42" name="Groupe 41">
            <a:extLst>
              <a:ext uri="{FF2B5EF4-FFF2-40B4-BE49-F238E27FC236}">
                <a16:creationId xmlns:a16="http://schemas.microsoft.com/office/drawing/2014/main" xmlns="" id="{69659755-6329-4CC4-85B4-E83FA51E0374}"/>
              </a:ext>
            </a:extLst>
          </p:cNvPr>
          <p:cNvGrpSpPr/>
          <p:nvPr userDrawn="1"/>
        </p:nvGrpSpPr>
        <p:grpSpPr>
          <a:xfrm>
            <a:off x="6248399" y="3031044"/>
            <a:ext cx="2705100" cy="1616826"/>
            <a:chOff x="6248399" y="3031044"/>
            <a:chExt cx="2705100" cy="1616826"/>
          </a:xfrm>
        </p:grpSpPr>
        <p:sp>
          <p:nvSpPr>
            <p:cNvPr id="43" name="Triangle isocèle 42">
              <a:extLst>
                <a:ext uri="{FF2B5EF4-FFF2-40B4-BE49-F238E27FC236}">
                  <a16:creationId xmlns:a16="http://schemas.microsoft.com/office/drawing/2014/main" xmlns="" id="{9AB7F280-3456-49DF-9E35-CDFC8E4D909A}"/>
                </a:ext>
              </a:extLst>
            </p:cNvPr>
            <p:cNvSpPr/>
            <p:nvPr userDrawn="1"/>
          </p:nvSpPr>
          <p:spPr>
            <a:xfrm rot="10800000">
              <a:off x="6248399" y="4092451"/>
              <a:ext cx="2705100" cy="55541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a:extLst>
                <a:ext uri="{FF2B5EF4-FFF2-40B4-BE49-F238E27FC236}">
                  <a16:creationId xmlns:a16="http://schemas.microsoft.com/office/drawing/2014/main" xmlns="" id="{9FF2097A-5BB0-438C-B354-2CC96CCE1E12}"/>
                </a:ext>
              </a:extLst>
            </p:cNvPr>
            <p:cNvSpPr/>
            <p:nvPr userDrawn="1"/>
          </p:nvSpPr>
          <p:spPr>
            <a:xfrm>
              <a:off x="6248399" y="3031044"/>
              <a:ext cx="2705100" cy="1063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chemeClr val="tx1"/>
                </a:solidFill>
              </a:endParaRPr>
            </a:p>
          </p:txBody>
        </p:sp>
      </p:grpSp>
      <p:cxnSp>
        <p:nvCxnSpPr>
          <p:cNvPr id="45" name="Connecteur droit 44">
            <a:extLst>
              <a:ext uri="{FF2B5EF4-FFF2-40B4-BE49-F238E27FC236}">
                <a16:creationId xmlns:a16="http://schemas.microsoft.com/office/drawing/2014/main" xmlns="" id="{8DD37C6E-F6FE-4E51-97FD-BD2A323CBE7C}"/>
              </a:ext>
            </a:extLst>
          </p:cNvPr>
          <p:cNvCxnSpPr>
            <a:cxnSpLocks/>
          </p:cNvCxnSpPr>
          <p:nvPr userDrawn="1"/>
        </p:nvCxnSpPr>
        <p:spPr>
          <a:xfrm>
            <a:off x="6496050" y="1598057"/>
            <a:ext cx="4572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xmlns="" id="{34E3BB5E-7EFC-4F79-AEA8-90FE170D6C72}"/>
              </a:ext>
            </a:extLst>
          </p:cNvPr>
          <p:cNvSpPr>
            <a:spLocks noGrp="1"/>
          </p:cNvSpPr>
          <p:nvPr>
            <p:ph type="body" sz="quarter" idx="15" hasCustomPrompt="1"/>
          </p:nvPr>
        </p:nvSpPr>
        <p:spPr>
          <a:xfrm>
            <a:off x="6496050" y="1176338"/>
            <a:ext cx="2244725" cy="338137"/>
          </a:xfrm>
          <a:prstGeom prst="rect">
            <a:avLst/>
          </a:prstGeom>
        </p:spPr>
        <p:txBody>
          <a:bodyPr/>
          <a:lstStyle>
            <a:lvl1pPr marL="0" indent="0" algn="l">
              <a:buNone/>
              <a:defRPr sz="1800" b="1">
                <a:latin typeface="Montserrat" panose="02000505000000020004" pitchFamily="2" charset="0"/>
              </a:defRPr>
            </a:lvl1pPr>
          </a:lstStyle>
          <a:p>
            <a:pPr lvl="0"/>
            <a:r>
              <a:rPr lang="fr-FR" dirty="0"/>
              <a:t>CC GRAND ROYE</a:t>
            </a:r>
          </a:p>
        </p:txBody>
      </p:sp>
      <p:sp>
        <p:nvSpPr>
          <p:cNvPr id="16" name="Espace réservé du texte 3">
            <a:extLst>
              <a:ext uri="{FF2B5EF4-FFF2-40B4-BE49-F238E27FC236}">
                <a16:creationId xmlns:a16="http://schemas.microsoft.com/office/drawing/2014/main" xmlns="" id="{1F5F5A19-8D80-4F8F-B666-43CA64F734B3}"/>
              </a:ext>
            </a:extLst>
          </p:cNvPr>
          <p:cNvSpPr>
            <a:spLocks noGrp="1"/>
          </p:cNvSpPr>
          <p:nvPr>
            <p:ph type="body" sz="quarter" idx="16" hasCustomPrompt="1"/>
          </p:nvPr>
        </p:nvSpPr>
        <p:spPr>
          <a:xfrm>
            <a:off x="6496049" y="1681814"/>
            <a:ext cx="2244725" cy="338137"/>
          </a:xfrm>
          <a:prstGeom prst="rect">
            <a:avLst/>
          </a:prstGeom>
        </p:spPr>
        <p:txBody>
          <a:bodyPr/>
          <a:lstStyle>
            <a:lvl1pPr marL="0" indent="0" algn="l">
              <a:buNone/>
              <a:defRPr sz="1600" b="0">
                <a:latin typeface="Montserrat" panose="02000505000000020004" pitchFamily="2" charset="0"/>
              </a:defRPr>
            </a:lvl1pPr>
          </a:lstStyle>
          <a:p>
            <a:pPr lvl="0"/>
            <a:r>
              <a:rPr lang="fr-FR" dirty="0"/>
              <a:t>ÉLABORATION PLUi</a:t>
            </a:r>
          </a:p>
        </p:txBody>
      </p:sp>
      <p:sp>
        <p:nvSpPr>
          <p:cNvPr id="18" name="Espace réservé du texte 3">
            <a:extLst>
              <a:ext uri="{FF2B5EF4-FFF2-40B4-BE49-F238E27FC236}">
                <a16:creationId xmlns:a16="http://schemas.microsoft.com/office/drawing/2014/main" xmlns="" id="{15A2AB91-820C-43AA-9B14-970541D273CA}"/>
              </a:ext>
            </a:extLst>
          </p:cNvPr>
          <p:cNvSpPr>
            <a:spLocks noGrp="1"/>
          </p:cNvSpPr>
          <p:nvPr>
            <p:ph type="body" sz="quarter" idx="18"/>
          </p:nvPr>
        </p:nvSpPr>
        <p:spPr>
          <a:xfrm>
            <a:off x="6478586" y="3114627"/>
            <a:ext cx="2244725" cy="1178267"/>
          </a:xfrm>
          <a:prstGeom prst="rect">
            <a:avLst/>
          </a:prstGeom>
        </p:spPr>
        <p:txBody>
          <a:bodyPr/>
          <a:lstStyle>
            <a:lvl1pPr marL="0" indent="0" algn="l">
              <a:buFontTx/>
              <a:buNone/>
              <a:defRPr sz="1400" b="0">
                <a:latin typeface="Avenir LT Std 35 Light" panose="020B0402020203020204" pitchFamily="34" charset="0"/>
              </a:defRPr>
            </a:lvl1pPr>
          </a:lstStyle>
          <a:p>
            <a:pPr lvl="0"/>
            <a:endParaRPr lang="fr-FR" dirty="0"/>
          </a:p>
        </p:txBody>
      </p:sp>
    </p:spTree>
    <p:extLst>
      <p:ext uri="{BB962C8B-B14F-4D97-AF65-F5344CB8AC3E}">
        <p14:creationId xmlns:p14="http://schemas.microsoft.com/office/powerpoint/2010/main" val="225111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Diapositive de titre">
    <p:bg>
      <p:bgPr>
        <a:solidFill>
          <a:schemeClr val="accent1">
            <a:alpha val="85000"/>
          </a:schemeClr>
        </a:solidFill>
        <a:effectLst/>
      </p:bgPr>
    </p:bg>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xmlns="" id="{5A8A7106-3BBB-4F19-A0A2-B48A2814E5D0}"/>
              </a:ext>
            </a:extLst>
          </p:cNvPr>
          <p:cNvGrpSpPr/>
          <p:nvPr userDrawn="1"/>
        </p:nvGrpSpPr>
        <p:grpSpPr>
          <a:xfrm>
            <a:off x="3383756" y="1514475"/>
            <a:ext cx="3138487" cy="3189846"/>
            <a:chOff x="3219450" y="1924050"/>
            <a:chExt cx="3352800" cy="3189846"/>
          </a:xfrm>
        </p:grpSpPr>
        <p:sp>
          <p:nvSpPr>
            <p:cNvPr id="6" name="Rectangle 5">
              <a:extLst>
                <a:ext uri="{FF2B5EF4-FFF2-40B4-BE49-F238E27FC236}">
                  <a16:creationId xmlns:a16="http://schemas.microsoft.com/office/drawing/2014/main" xmlns="" id="{0C194945-2022-44A0-A6C7-C292C8C6E811}"/>
                </a:ext>
              </a:extLst>
            </p:cNvPr>
            <p:cNvSpPr/>
            <p:nvPr userDrawn="1"/>
          </p:nvSpPr>
          <p:spPr>
            <a:xfrm>
              <a:off x="3219450" y="1924050"/>
              <a:ext cx="3352800" cy="153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sp>
          <p:nvSpPr>
            <p:cNvPr id="7" name="Rectangle 6">
              <a:extLst>
                <a:ext uri="{FF2B5EF4-FFF2-40B4-BE49-F238E27FC236}">
                  <a16:creationId xmlns:a16="http://schemas.microsoft.com/office/drawing/2014/main" xmlns="" id="{5763FB32-2BDC-4F72-B493-0D7C300EED65}"/>
                </a:ext>
              </a:extLst>
            </p:cNvPr>
            <p:cNvSpPr/>
            <p:nvPr userDrawn="1"/>
          </p:nvSpPr>
          <p:spPr>
            <a:xfrm>
              <a:off x="3219450" y="3171826"/>
              <a:ext cx="3352800" cy="194207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grpSp>
      <p:sp>
        <p:nvSpPr>
          <p:cNvPr id="28" name="Espace réservé du texte 27">
            <a:extLst>
              <a:ext uri="{FF2B5EF4-FFF2-40B4-BE49-F238E27FC236}">
                <a16:creationId xmlns:a16="http://schemas.microsoft.com/office/drawing/2014/main" xmlns="" id="{203CA434-6C9F-4828-94D7-E52369A9DCC8}"/>
              </a:ext>
            </a:extLst>
          </p:cNvPr>
          <p:cNvSpPr>
            <a:spLocks noGrp="1"/>
          </p:cNvSpPr>
          <p:nvPr>
            <p:ph type="body" sz="quarter" idx="10" hasCustomPrompt="1"/>
          </p:nvPr>
        </p:nvSpPr>
        <p:spPr>
          <a:xfrm>
            <a:off x="3590925" y="1590675"/>
            <a:ext cx="2733675" cy="390525"/>
          </a:xfrm>
          <a:prstGeom prst="rect">
            <a:avLst/>
          </a:prstGeom>
        </p:spPr>
        <p:txBody>
          <a:bodyPr/>
          <a:lstStyle>
            <a:lvl1pPr marL="0" indent="0" algn="ctr">
              <a:buNone/>
              <a:defRPr b="1">
                <a:solidFill>
                  <a:schemeClr val="accent1">
                    <a:lumMod val="75000"/>
                  </a:schemeClr>
                </a:solidFill>
                <a:latin typeface="Montserrat" panose="02000505000000020004" pitchFamily="2" charset="0"/>
              </a:defRPr>
            </a:lvl1pPr>
          </a:lstStyle>
          <a:p>
            <a:pPr lvl="0"/>
            <a:r>
              <a:rPr lang="fr-FR" dirty="0"/>
              <a:t>1.</a:t>
            </a:r>
          </a:p>
        </p:txBody>
      </p:sp>
      <p:sp>
        <p:nvSpPr>
          <p:cNvPr id="29" name="Espace réservé du texte 27">
            <a:extLst>
              <a:ext uri="{FF2B5EF4-FFF2-40B4-BE49-F238E27FC236}">
                <a16:creationId xmlns:a16="http://schemas.microsoft.com/office/drawing/2014/main" xmlns="" id="{F5B39940-F2E8-42D1-9B89-B6C882C0B0B3}"/>
              </a:ext>
            </a:extLst>
          </p:cNvPr>
          <p:cNvSpPr>
            <a:spLocks noGrp="1"/>
          </p:cNvSpPr>
          <p:nvPr>
            <p:ph type="body" sz="quarter" idx="11" hasCustomPrompt="1"/>
          </p:nvPr>
        </p:nvSpPr>
        <p:spPr>
          <a:xfrm>
            <a:off x="3590923" y="2066925"/>
            <a:ext cx="2733675" cy="857250"/>
          </a:xfrm>
          <a:prstGeom prst="rect">
            <a:avLst/>
          </a:prstGeom>
        </p:spPr>
        <p:txBody>
          <a:bodyPr/>
          <a:lstStyle>
            <a:lvl1pPr marL="0" indent="0" algn="ctr">
              <a:buNone/>
              <a:defRPr sz="1800" b="1">
                <a:solidFill>
                  <a:schemeClr val="accent1">
                    <a:lumMod val="75000"/>
                  </a:schemeClr>
                </a:solidFill>
                <a:latin typeface="Montserrat" panose="02000505000000020004" pitchFamily="2" charset="0"/>
              </a:defRPr>
            </a:lvl1pPr>
          </a:lstStyle>
          <a:p>
            <a:pPr lvl="0"/>
            <a:r>
              <a:rPr lang="fr-FR" dirty="0"/>
              <a:t>Bordeaux métropole, le rapport au grand territoire</a:t>
            </a:r>
          </a:p>
        </p:txBody>
      </p:sp>
      <p:sp>
        <p:nvSpPr>
          <p:cNvPr id="30" name="Espace réservé du texte 27">
            <a:extLst>
              <a:ext uri="{FF2B5EF4-FFF2-40B4-BE49-F238E27FC236}">
                <a16:creationId xmlns:a16="http://schemas.microsoft.com/office/drawing/2014/main" xmlns="" id="{5366A9A1-810A-4C59-B1FB-A6F0AE940860}"/>
              </a:ext>
            </a:extLst>
          </p:cNvPr>
          <p:cNvSpPr>
            <a:spLocks noGrp="1"/>
          </p:cNvSpPr>
          <p:nvPr>
            <p:ph type="body" sz="quarter" idx="12"/>
          </p:nvPr>
        </p:nvSpPr>
        <p:spPr>
          <a:xfrm>
            <a:off x="3590924" y="3152774"/>
            <a:ext cx="2733674" cy="143827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200" b="0" i="0" u="none" strike="noStrike" baseline="0" smtClean="0">
                <a:solidFill>
                  <a:schemeClr val="bg1"/>
                </a:solidFill>
              </a:defRPr>
            </a:lvl1pPr>
          </a:lstStyle>
          <a:p>
            <a:pPr lvl="0"/>
            <a:endParaRPr lang="fr-FR" dirty="0"/>
          </a:p>
        </p:txBody>
      </p:sp>
    </p:spTree>
    <p:extLst>
      <p:ext uri="{BB962C8B-B14F-4D97-AF65-F5344CB8AC3E}">
        <p14:creationId xmlns:p14="http://schemas.microsoft.com/office/powerpoint/2010/main" val="4192252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artouche ">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xmlns="" id="{3AA09876-2F3C-4452-AEE2-1463CC41B8BB}"/>
              </a:ext>
            </a:extLst>
          </p:cNvPr>
          <p:cNvSpPr>
            <a:spLocks noGrp="1"/>
          </p:cNvSpPr>
          <p:nvPr>
            <p:ph type="body" sz="quarter" idx="10" hasCustomPrompt="1"/>
          </p:nvPr>
        </p:nvSpPr>
        <p:spPr>
          <a:xfrm>
            <a:off x="972065" y="6021431"/>
            <a:ext cx="1169774" cy="231088"/>
          </a:xfrm>
          <a:prstGeom prst="rect">
            <a:avLst/>
          </a:prstGeom>
        </p:spPr>
        <p:txBody>
          <a:bodyPr/>
          <a:lstStyle>
            <a:lvl1pPr marL="0" indent="0" algn="ctr">
              <a:buNone/>
              <a:defRPr sz="1100">
                <a:latin typeface="Avenir LT Std 35 Light" panose="020B0402020203020204" pitchFamily="34" charset="0"/>
              </a:defRPr>
            </a:lvl1pPr>
            <a:lvl2pPr marL="457200" indent="0" algn="l">
              <a:buNone/>
              <a:defRPr/>
            </a:lvl2pPr>
          </a:lstStyle>
          <a:p>
            <a:pPr lvl="0"/>
            <a:r>
              <a:rPr lang="fr-FR" dirty="0"/>
              <a:t>24/02/86</a:t>
            </a:r>
          </a:p>
        </p:txBody>
      </p:sp>
      <p:sp>
        <p:nvSpPr>
          <p:cNvPr id="6" name="Espace réservé du texte 4">
            <a:extLst>
              <a:ext uri="{FF2B5EF4-FFF2-40B4-BE49-F238E27FC236}">
                <a16:creationId xmlns:a16="http://schemas.microsoft.com/office/drawing/2014/main" xmlns="" id="{2DC985A3-877F-4FF8-9201-1706B06439ED}"/>
              </a:ext>
            </a:extLst>
          </p:cNvPr>
          <p:cNvSpPr>
            <a:spLocks noGrp="1"/>
          </p:cNvSpPr>
          <p:nvPr>
            <p:ph type="body" sz="quarter" idx="11" hasCustomPrompt="1"/>
          </p:nvPr>
        </p:nvSpPr>
        <p:spPr>
          <a:xfrm>
            <a:off x="2401329" y="6021431"/>
            <a:ext cx="4971535" cy="231088"/>
          </a:xfrm>
          <a:prstGeom prst="rect">
            <a:avLst/>
          </a:prstGeom>
        </p:spPr>
        <p:txBody>
          <a:bodyPr/>
          <a:lstStyle>
            <a:lvl1pPr marL="0" indent="0" algn="ctr">
              <a:buNone/>
              <a:defRPr sz="1100">
                <a:latin typeface="Avenir LT Std 35 Light" panose="020B0402020203020204" pitchFamily="34" charset="0"/>
              </a:defRPr>
            </a:lvl1pPr>
            <a:lvl2pPr marL="457200" indent="0" algn="l">
              <a:buNone/>
              <a:defRPr/>
            </a:lvl2pPr>
          </a:lstStyle>
          <a:p>
            <a:pPr lvl="0"/>
            <a:r>
              <a:rPr lang="fr-FR" dirty="0"/>
              <a:t>PRE-PROGRAMME ESTACADE rendu</a:t>
            </a:r>
          </a:p>
        </p:txBody>
      </p:sp>
      <p:sp>
        <p:nvSpPr>
          <p:cNvPr id="7" name="Espace réservé du texte 4">
            <a:extLst>
              <a:ext uri="{FF2B5EF4-FFF2-40B4-BE49-F238E27FC236}">
                <a16:creationId xmlns:a16="http://schemas.microsoft.com/office/drawing/2014/main" xmlns="" id="{41E4CEC5-2504-459A-8F5F-57721B8893DF}"/>
              </a:ext>
            </a:extLst>
          </p:cNvPr>
          <p:cNvSpPr>
            <a:spLocks noGrp="1"/>
          </p:cNvSpPr>
          <p:nvPr>
            <p:ph type="body" sz="quarter" idx="12" hasCustomPrompt="1"/>
          </p:nvPr>
        </p:nvSpPr>
        <p:spPr>
          <a:xfrm>
            <a:off x="7632354" y="6021431"/>
            <a:ext cx="1169774" cy="231088"/>
          </a:xfrm>
          <a:prstGeom prst="rect">
            <a:avLst/>
          </a:prstGeom>
        </p:spPr>
        <p:txBody>
          <a:bodyPr/>
          <a:lstStyle>
            <a:lvl1pPr marL="0" indent="0" algn="ctr">
              <a:buNone/>
              <a:defRPr sz="1100">
                <a:latin typeface="Avenir LT Std 35 Light" panose="020B0402020203020204" pitchFamily="34" charset="0"/>
              </a:defRPr>
            </a:lvl1pPr>
            <a:lvl2pPr marL="457200" indent="0" algn="l">
              <a:buNone/>
              <a:defRPr/>
            </a:lvl2pPr>
          </a:lstStyle>
          <a:p>
            <a:pPr lvl="0"/>
            <a:r>
              <a:rPr lang="fr-FR" dirty="0"/>
              <a:t>8</a:t>
            </a:r>
          </a:p>
        </p:txBody>
      </p:sp>
    </p:spTree>
    <p:extLst>
      <p:ext uri="{BB962C8B-B14F-4D97-AF65-F5344CB8AC3E}">
        <p14:creationId xmlns:p14="http://schemas.microsoft.com/office/powerpoint/2010/main" val="504724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OMMAIRE 1">
    <p:bg>
      <p:bgPr>
        <a:solidFill>
          <a:schemeClr val="accent1">
            <a:alpha val="8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F79CB610-122E-49EA-BB60-C16CA04408C6}"/>
              </a:ext>
            </a:extLst>
          </p:cNvPr>
          <p:cNvSpPr>
            <a:spLocks noGrp="1"/>
          </p:cNvSpPr>
          <p:nvPr>
            <p:ph type="body" sz="quarter" idx="10" hasCustomPrompt="1"/>
          </p:nvPr>
        </p:nvSpPr>
        <p:spPr>
          <a:xfrm>
            <a:off x="930446" y="691207"/>
            <a:ext cx="2554288" cy="469900"/>
          </a:xfrm>
          <a:prstGeom prst="rect">
            <a:avLst/>
          </a:prstGeom>
        </p:spPr>
        <p:txBody>
          <a:bodyPr/>
          <a:lstStyle>
            <a:lvl1pPr marL="0" indent="0">
              <a:buNone/>
              <a:defRPr>
                <a:solidFill>
                  <a:schemeClr val="bg1"/>
                </a:solidFill>
                <a:latin typeface="Montserrat" panose="02000505000000020004" pitchFamily="2" charset="0"/>
              </a:defRPr>
            </a:lvl1pPr>
          </a:lstStyle>
          <a:p>
            <a:pPr lvl="0"/>
            <a:r>
              <a:rPr lang="fr-FR" dirty="0"/>
              <a:t>SOMMAIRE</a:t>
            </a:r>
          </a:p>
        </p:txBody>
      </p:sp>
      <p:sp>
        <p:nvSpPr>
          <p:cNvPr id="4" name="Espace réservé du texte 2">
            <a:extLst>
              <a:ext uri="{FF2B5EF4-FFF2-40B4-BE49-F238E27FC236}">
                <a16:creationId xmlns:a16="http://schemas.microsoft.com/office/drawing/2014/main" xmlns="" id="{1EB1995A-BF27-48F7-9109-86B2F945EE82}"/>
              </a:ext>
            </a:extLst>
          </p:cNvPr>
          <p:cNvSpPr>
            <a:spLocks noGrp="1"/>
          </p:cNvSpPr>
          <p:nvPr>
            <p:ph type="body" sz="quarter" idx="11" hasCustomPrompt="1"/>
          </p:nvPr>
        </p:nvSpPr>
        <p:spPr>
          <a:xfrm>
            <a:off x="758996" y="21485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1. Introduction</a:t>
            </a:r>
          </a:p>
        </p:txBody>
      </p:sp>
      <p:sp>
        <p:nvSpPr>
          <p:cNvPr id="5" name="Espace réservé du texte 2">
            <a:extLst>
              <a:ext uri="{FF2B5EF4-FFF2-40B4-BE49-F238E27FC236}">
                <a16:creationId xmlns:a16="http://schemas.microsoft.com/office/drawing/2014/main" xmlns="" id="{A759DADB-146B-4BFD-A10D-C89EC2C3FD12}"/>
              </a:ext>
            </a:extLst>
          </p:cNvPr>
          <p:cNvSpPr>
            <a:spLocks noGrp="1"/>
          </p:cNvSpPr>
          <p:nvPr>
            <p:ph type="body" sz="quarter" idx="12" hasCustomPrompt="1"/>
          </p:nvPr>
        </p:nvSpPr>
        <p:spPr>
          <a:xfrm>
            <a:off x="2676525" y="21485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8" name="Espace réservé du texte 2">
            <a:extLst>
              <a:ext uri="{FF2B5EF4-FFF2-40B4-BE49-F238E27FC236}">
                <a16:creationId xmlns:a16="http://schemas.microsoft.com/office/drawing/2014/main" xmlns="" id="{67020CF9-007B-4507-A5FD-5201C0A5E525}"/>
              </a:ext>
            </a:extLst>
          </p:cNvPr>
          <p:cNvSpPr>
            <a:spLocks noGrp="1"/>
          </p:cNvSpPr>
          <p:nvPr>
            <p:ph type="body" sz="quarter" idx="15" hasCustomPrompt="1"/>
          </p:nvPr>
        </p:nvSpPr>
        <p:spPr>
          <a:xfrm>
            <a:off x="758996" y="33296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3. Les enjeux du site </a:t>
            </a:r>
          </a:p>
        </p:txBody>
      </p:sp>
      <p:sp>
        <p:nvSpPr>
          <p:cNvPr id="9" name="Espace réservé du texte 2">
            <a:extLst>
              <a:ext uri="{FF2B5EF4-FFF2-40B4-BE49-F238E27FC236}">
                <a16:creationId xmlns:a16="http://schemas.microsoft.com/office/drawing/2014/main" xmlns="" id="{BCE7B9F0-0791-4EDA-8DA8-6DAE0FA767C8}"/>
              </a:ext>
            </a:extLst>
          </p:cNvPr>
          <p:cNvSpPr>
            <a:spLocks noGrp="1"/>
          </p:cNvSpPr>
          <p:nvPr>
            <p:ph type="body" sz="quarter" idx="16" hasCustomPrompt="1"/>
          </p:nvPr>
        </p:nvSpPr>
        <p:spPr>
          <a:xfrm>
            <a:off x="2676525" y="33296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0" name="Espace réservé du texte 2">
            <a:extLst>
              <a:ext uri="{FF2B5EF4-FFF2-40B4-BE49-F238E27FC236}">
                <a16:creationId xmlns:a16="http://schemas.microsoft.com/office/drawing/2014/main" xmlns="" id="{56E0D072-89BA-4FC0-8EF0-D83A4428B8C8}"/>
              </a:ext>
            </a:extLst>
          </p:cNvPr>
          <p:cNvSpPr>
            <a:spLocks noGrp="1"/>
          </p:cNvSpPr>
          <p:nvPr>
            <p:ph type="body" sz="quarter" idx="17" hasCustomPrompt="1"/>
          </p:nvPr>
        </p:nvSpPr>
        <p:spPr>
          <a:xfrm>
            <a:off x="5007146" y="2148532"/>
            <a:ext cx="1917529"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4. Introduction</a:t>
            </a:r>
          </a:p>
        </p:txBody>
      </p:sp>
      <p:sp>
        <p:nvSpPr>
          <p:cNvPr id="11" name="Espace réservé du texte 2">
            <a:extLst>
              <a:ext uri="{FF2B5EF4-FFF2-40B4-BE49-F238E27FC236}">
                <a16:creationId xmlns:a16="http://schemas.microsoft.com/office/drawing/2014/main" xmlns="" id="{E87597BA-3843-4E16-8EE6-FC939A29BAF3}"/>
              </a:ext>
            </a:extLst>
          </p:cNvPr>
          <p:cNvSpPr>
            <a:spLocks noGrp="1"/>
          </p:cNvSpPr>
          <p:nvPr>
            <p:ph type="body" sz="quarter" idx="18" hasCustomPrompt="1"/>
          </p:nvPr>
        </p:nvSpPr>
        <p:spPr>
          <a:xfrm>
            <a:off x="6924675" y="21485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2" name="Espace réservé du texte 2">
            <a:extLst>
              <a:ext uri="{FF2B5EF4-FFF2-40B4-BE49-F238E27FC236}">
                <a16:creationId xmlns:a16="http://schemas.microsoft.com/office/drawing/2014/main" xmlns="" id="{EB92B897-27B4-4E9F-881B-EF7290024B69}"/>
              </a:ext>
            </a:extLst>
          </p:cNvPr>
          <p:cNvSpPr>
            <a:spLocks noGrp="1"/>
          </p:cNvSpPr>
          <p:nvPr>
            <p:ph type="body" sz="quarter" idx="19" hasCustomPrompt="1"/>
          </p:nvPr>
        </p:nvSpPr>
        <p:spPr>
          <a:xfrm>
            <a:off x="5007146" y="2739082"/>
            <a:ext cx="1917529"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5. Introduction</a:t>
            </a:r>
          </a:p>
        </p:txBody>
      </p:sp>
      <p:sp>
        <p:nvSpPr>
          <p:cNvPr id="13" name="Espace réservé du texte 2">
            <a:extLst>
              <a:ext uri="{FF2B5EF4-FFF2-40B4-BE49-F238E27FC236}">
                <a16:creationId xmlns:a16="http://schemas.microsoft.com/office/drawing/2014/main" xmlns="" id="{7E6564FA-FA3A-4DC3-84FB-3EFC33B4CFC2}"/>
              </a:ext>
            </a:extLst>
          </p:cNvPr>
          <p:cNvSpPr>
            <a:spLocks noGrp="1"/>
          </p:cNvSpPr>
          <p:nvPr>
            <p:ph type="body" sz="quarter" idx="20" hasCustomPrompt="1"/>
          </p:nvPr>
        </p:nvSpPr>
        <p:spPr>
          <a:xfrm>
            <a:off x="6924675" y="273908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4" name="Espace réservé du texte 2">
            <a:extLst>
              <a:ext uri="{FF2B5EF4-FFF2-40B4-BE49-F238E27FC236}">
                <a16:creationId xmlns:a16="http://schemas.microsoft.com/office/drawing/2014/main" xmlns="" id="{5084AC35-B5EF-45CF-A3B8-24915E8D3376}"/>
              </a:ext>
            </a:extLst>
          </p:cNvPr>
          <p:cNvSpPr>
            <a:spLocks noGrp="1"/>
          </p:cNvSpPr>
          <p:nvPr>
            <p:ph type="body" sz="quarter" idx="21" hasCustomPrompt="1"/>
          </p:nvPr>
        </p:nvSpPr>
        <p:spPr>
          <a:xfrm>
            <a:off x="5007146" y="3329632"/>
            <a:ext cx="1917529"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6. Introduction</a:t>
            </a:r>
          </a:p>
        </p:txBody>
      </p:sp>
      <p:sp>
        <p:nvSpPr>
          <p:cNvPr id="15" name="Espace réservé du texte 2">
            <a:extLst>
              <a:ext uri="{FF2B5EF4-FFF2-40B4-BE49-F238E27FC236}">
                <a16:creationId xmlns:a16="http://schemas.microsoft.com/office/drawing/2014/main" xmlns="" id="{D8E13745-05D8-436F-AC33-2FF8CFB5157E}"/>
              </a:ext>
            </a:extLst>
          </p:cNvPr>
          <p:cNvSpPr>
            <a:spLocks noGrp="1"/>
          </p:cNvSpPr>
          <p:nvPr>
            <p:ph type="body" sz="quarter" idx="22" hasCustomPrompt="1"/>
          </p:nvPr>
        </p:nvSpPr>
        <p:spPr>
          <a:xfrm>
            <a:off x="6924675" y="33296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6" name="Espace réservé du texte 2">
            <a:extLst>
              <a:ext uri="{FF2B5EF4-FFF2-40B4-BE49-F238E27FC236}">
                <a16:creationId xmlns:a16="http://schemas.microsoft.com/office/drawing/2014/main" xmlns="" id="{30851A4D-83D5-491B-909F-87143A6D1443}"/>
              </a:ext>
            </a:extLst>
          </p:cNvPr>
          <p:cNvSpPr>
            <a:spLocks noGrp="1"/>
          </p:cNvSpPr>
          <p:nvPr>
            <p:ph type="body" sz="quarter" idx="23" hasCustomPrompt="1"/>
          </p:nvPr>
        </p:nvSpPr>
        <p:spPr>
          <a:xfrm>
            <a:off x="758996" y="392018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17" name="Espace réservé du texte 2">
            <a:extLst>
              <a:ext uri="{FF2B5EF4-FFF2-40B4-BE49-F238E27FC236}">
                <a16:creationId xmlns:a16="http://schemas.microsoft.com/office/drawing/2014/main" xmlns="" id="{C3944B64-F316-4ED5-A58E-AA2E952BC37B}"/>
              </a:ext>
            </a:extLst>
          </p:cNvPr>
          <p:cNvSpPr>
            <a:spLocks noGrp="1"/>
          </p:cNvSpPr>
          <p:nvPr>
            <p:ph type="body" sz="quarter" idx="24" hasCustomPrompt="1"/>
          </p:nvPr>
        </p:nvSpPr>
        <p:spPr>
          <a:xfrm>
            <a:off x="2676525" y="392018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8" name="Espace réservé du texte 2">
            <a:extLst>
              <a:ext uri="{FF2B5EF4-FFF2-40B4-BE49-F238E27FC236}">
                <a16:creationId xmlns:a16="http://schemas.microsoft.com/office/drawing/2014/main" xmlns="" id="{04C3FE18-D654-4845-82E1-20AEE0EDF5E7}"/>
              </a:ext>
            </a:extLst>
          </p:cNvPr>
          <p:cNvSpPr>
            <a:spLocks noGrp="1"/>
          </p:cNvSpPr>
          <p:nvPr>
            <p:ph type="body" sz="quarter" idx="25" hasCustomPrompt="1"/>
          </p:nvPr>
        </p:nvSpPr>
        <p:spPr>
          <a:xfrm>
            <a:off x="757580" y="45107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19" name="Espace réservé du texte 2">
            <a:extLst>
              <a:ext uri="{FF2B5EF4-FFF2-40B4-BE49-F238E27FC236}">
                <a16:creationId xmlns:a16="http://schemas.microsoft.com/office/drawing/2014/main" xmlns="" id="{6D2749CA-4A1C-4A78-B822-3B039954F74F}"/>
              </a:ext>
            </a:extLst>
          </p:cNvPr>
          <p:cNvSpPr>
            <a:spLocks noGrp="1"/>
          </p:cNvSpPr>
          <p:nvPr>
            <p:ph type="body" sz="quarter" idx="26" hasCustomPrompt="1"/>
          </p:nvPr>
        </p:nvSpPr>
        <p:spPr>
          <a:xfrm>
            <a:off x="2675109" y="45107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20" name="Espace réservé du texte 2">
            <a:extLst>
              <a:ext uri="{FF2B5EF4-FFF2-40B4-BE49-F238E27FC236}">
                <a16:creationId xmlns:a16="http://schemas.microsoft.com/office/drawing/2014/main" xmlns="" id="{B62BF25B-2A28-4499-98E2-D7ABFD84C23B}"/>
              </a:ext>
            </a:extLst>
          </p:cNvPr>
          <p:cNvSpPr>
            <a:spLocks noGrp="1"/>
          </p:cNvSpPr>
          <p:nvPr>
            <p:ph type="body" sz="quarter" idx="27" hasCustomPrompt="1"/>
          </p:nvPr>
        </p:nvSpPr>
        <p:spPr>
          <a:xfrm>
            <a:off x="5007146" y="392018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21" name="Espace réservé du texte 2">
            <a:extLst>
              <a:ext uri="{FF2B5EF4-FFF2-40B4-BE49-F238E27FC236}">
                <a16:creationId xmlns:a16="http://schemas.microsoft.com/office/drawing/2014/main" xmlns="" id="{F52777A2-E761-4E0F-B87D-0E21B980B3B4}"/>
              </a:ext>
            </a:extLst>
          </p:cNvPr>
          <p:cNvSpPr>
            <a:spLocks noGrp="1"/>
          </p:cNvSpPr>
          <p:nvPr>
            <p:ph type="body" sz="quarter" idx="28" hasCustomPrompt="1"/>
          </p:nvPr>
        </p:nvSpPr>
        <p:spPr>
          <a:xfrm>
            <a:off x="6924675" y="392018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22" name="Espace réservé du texte 2">
            <a:extLst>
              <a:ext uri="{FF2B5EF4-FFF2-40B4-BE49-F238E27FC236}">
                <a16:creationId xmlns:a16="http://schemas.microsoft.com/office/drawing/2014/main" xmlns="" id="{2BBF6CCF-D844-45BB-84BB-906641EF4070}"/>
              </a:ext>
            </a:extLst>
          </p:cNvPr>
          <p:cNvSpPr>
            <a:spLocks noGrp="1"/>
          </p:cNvSpPr>
          <p:nvPr>
            <p:ph type="body" sz="quarter" idx="29" hasCustomPrompt="1"/>
          </p:nvPr>
        </p:nvSpPr>
        <p:spPr>
          <a:xfrm>
            <a:off x="5007146" y="45107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23" name="Espace réservé du texte 2">
            <a:extLst>
              <a:ext uri="{FF2B5EF4-FFF2-40B4-BE49-F238E27FC236}">
                <a16:creationId xmlns:a16="http://schemas.microsoft.com/office/drawing/2014/main" xmlns="" id="{C3B9FE40-6E92-4962-AF1B-1259A28C72A2}"/>
              </a:ext>
            </a:extLst>
          </p:cNvPr>
          <p:cNvSpPr>
            <a:spLocks noGrp="1"/>
          </p:cNvSpPr>
          <p:nvPr>
            <p:ph type="body" sz="quarter" idx="30" hasCustomPrompt="1"/>
          </p:nvPr>
        </p:nvSpPr>
        <p:spPr>
          <a:xfrm>
            <a:off x="6924675" y="45107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24" name="Espace réservé du texte 2">
            <a:extLst>
              <a:ext uri="{FF2B5EF4-FFF2-40B4-BE49-F238E27FC236}">
                <a16:creationId xmlns:a16="http://schemas.microsoft.com/office/drawing/2014/main" xmlns="" id="{822267A5-317F-4FB9-8CB7-6A128C4E8834}"/>
              </a:ext>
            </a:extLst>
          </p:cNvPr>
          <p:cNvSpPr>
            <a:spLocks noGrp="1"/>
          </p:cNvSpPr>
          <p:nvPr>
            <p:ph type="body" sz="quarter" idx="31" hasCustomPrompt="1"/>
          </p:nvPr>
        </p:nvSpPr>
        <p:spPr>
          <a:xfrm>
            <a:off x="757580" y="510128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25" name="Espace réservé du texte 2">
            <a:extLst>
              <a:ext uri="{FF2B5EF4-FFF2-40B4-BE49-F238E27FC236}">
                <a16:creationId xmlns:a16="http://schemas.microsoft.com/office/drawing/2014/main" xmlns="" id="{AB6142CA-CF12-469D-8E0B-BB4DBCD22876}"/>
              </a:ext>
            </a:extLst>
          </p:cNvPr>
          <p:cNvSpPr>
            <a:spLocks noGrp="1"/>
          </p:cNvSpPr>
          <p:nvPr>
            <p:ph type="body" sz="quarter" idx="32" hasCustomPrompt="1"/>
          </p:nvPr>
        </p:nvSpPr>
        <p:spPr>
          <a:xfrm>
            <a:off x="2675109" y="510128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26" name="Espace réservé du texte 2">
            <a:extLst>
              <a:ext uri="{FF2B5EF4-FFF2-40B4-BE49-F238E27FC236}">
                <a16:creationId xmlns:a16="http://schemas.microsoft.com/office/drawing/2014/main" xmlns="" id="{4179181B-453F-4937-8356-3832EC1BF19E}"/>
              </a:ext>
            </a:extLst>
          </p:cNvPr>
          <p:cNvSpPr>
            <a:spLocks noGrp="1"/>
          </p:cNvSpPr>
          <p:nvPr>
            <p:ph type="body" sz="quarter" idx="33" hasCustomPrompt="1"/>
          </p:nvPr>
        </p:nvSpPr>
        <p:spPr>
          <a:xfrm>
            <a:off x="5007146" y="510128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27" name="Espace réservé du texte 2">
            <a:extLst>
              <a:ext uri="{FF2B5EF4-FFF2-40B4-BE49-F238E27FC236}">
                <a16:creationId xmlns:a16="http://schemas.microsoft.com/office/drawing/2014/main" xmlns="" id="{A4FEE343-4BE1-4490-9608-9C0AEC42DACC}"/>
              </a:ext>
            </a:extLst>
          </p:cNvPr>
          <p:cNvSpPr>
            <a:spLocks noGrp="1"/>
          </p:cNvSpPr>
          <p:nvPr>
            <p:ph type="body" sz="quarter" idx="34" hasCustomPrompt="1"/>
          </p:nvPr>
        </p:nvSpPr>
        <p:spPr>
          <a:xfrm>
            <a:off x="6924675" y="510128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28" name="Espace réservé du texte 2">
            <a:extLst>
              <a:ext uri="{FF2B5EF4-FFF2-40B4-BE49-F238E27FC236}">
                <a16:creationId xmlns:a16="http://schemas.microsoft.com/office/drawing/2014/main" xmlns="" id="{05425F88-69B4-44B2-9AE7-75F957D2D153}"/>
              </a:ext>
            </a:extLst>
          </p:cNvPr>
          <p:cNvSpPr>
            <a:spLocks noGrp="1"/>
          </p:cNvSpPr>
          <p:nvPr>
            <p:ph type="body" sz="quarter" idx="35" hasCustomPrompt="1"/>
          </p:nvPr>
        </p:nvSpPr>
        <p:spPr>
          <a:xfrm>
            <a:off x="757580" y="273908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1. Introduction</a:t>
            </a:r>
          </a:p>
        </p:txBody>
      </p:sp>
      <p:sp>
        <p:nvSpPr>
          <p:cNvPr id="29" name="Espace réservé du texte 2">
            <a:extLst>
              <a:ext uri="{FF2B5EF4-FFF2-40B4-BE49-F238E27FC236}">
                <a16:creationId xmlns:a16="http://schemas.microsoft.com/office/drawing/2014/main" xmlns="" id="{801D0E44-21A5-4360-B88D-B0076B845130}"/>
              </a:ext>
            </a:extLst>
          </p:cNvPr>
          <p:cNvSpPr>
            <a:spLocks noGrp="1"/>
          </p:cNvSpPr>
          <p:nvPr>
            <p:ph type="body" sz="quarter" idx="36" hasCustomPrompt="1"/>
          </p:nvPr>
        </p:nvSpPr>
        <p:spPr>
          <a:xfrm>
            <a:off x="2675109" y="273908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Tree>
    <p:extLst>
      <p:ext uri="{BB962C8B-B14F-4D97-AF65-F5344CB8AC3E}">
        <p14:creationId xmlns:p14="http://schemas.microsoft.com/office/powerpoint/2010/main" val="233026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F79CB610-122E-49EA-BB60-C16CA04408C6}"/>
              </a:ext>
            </a:extLst>
          </p:cNvPr>
          <p:cNvSpPr>
            <a:spLocks noGrp="1"/>
          </p:cNvSpPr>
          <p:nvPr>
            <p:ph type="body" sz="quarter" idx="10" hasCustomPrompt="1"/>
          </p:nvPr>
        </p:nvSpPr>
        <p:spPr>
          <a:xfrm>
            <a:off x="930446" y="691207"/>
            <a:ext cx="2554288" cy="469900"/>
          </a:xfrm>
          <a:prstGeom prst="rect">
            <a:avLst/>
          </a:prstGeom>
        </p:spPr>
        <p:txBody>
          <a:bodyPr/>
          <a:lstStyle>
            <a:lvl1pPr marL="0" indent="0">
              <a:buNone/>
              <a:defRPr>
                <a:solidFill>
                  <a:schemeClr val="bg1"/>
                </a:solidFill>
                <a:latin typeface="Montserrat" panose="02000505000000020004" pitchFamily="2" charset="0"/>
              </a:defRPr>
            </a:lvl1pPr>
          </a:lstStyle>
          <a:p>
            <a:pPr lvl="0"/>
            <a:r>
              <a:rPr lang="fr-FR" dirty="0"/>
              <a:t>SOMMAIRE</a:t>
            </a:r>
          </a:p>
        </p:txBody>
      </p:sp>
      <p:sp>
        <p:nvSpPr>
          <p:cNvPr id="4" name="Espace réservé du texte 2">
            <a:extLst>
              <a:ext uri="{FF2B5EF4-FFF2-40B4-BE49-F238E27FC236}">
                <a16:creationId xmlns:a16="http://schemas.microsoft.com/office/drawing/2014/main" xmlns="" id="{1EB1995A-BF27-48F7-9109-86B2F945EE82}"/>
              </a:ext>
            </a:extLst>
          </p:cNvPr>
          <p:cNvSpPr>
            <a:spLocks noGrp="1"/>
          </p:cNvSpPr>
          <p:nvPr>
            <p:ph type="body" sz="quarter" idx="11" hasCustomPrompt="1"/>
          </p:nvPr>
        </p:nvSpPr>
        <p:spPr>
          <a:xfrm>
            <a:off x="758996" y="21485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1. Introduction</a:t>
            </a:r>
          </a:p>
        </p:txBody>
      </p:sp>
      <p:sp>
        <p:nvSpPr>
          <p:cNvPr id="5" name="Espace réservé du texte 2">
            <a:extLst>
              <a:ext uri="{FF2B5EF4-FFF2-40B4-BE49-F238E27FC236}">
                <a16:creationId xmlns:a16="http://schemas.microsoft.com/office/drawing/2014/main" xmlns="" id="{A759DADB-146B-4BFD-A10D-C89EC2C3FD12}"/>
              </a:ext>
            </a:extLst>
          </p:cNvPr>
          <p:cNvSpPr>
            <a:spLocks noGrp="1"/>
          </p:cNvSpPr>
          <p:nvPr>
            <p:ph type="body" sz="quarter" idx="12" hasCustomPrompt="1"/>
          </p:nvPr>
        </p:nvSpPr>
        <p:spPr>
          <a:xfrm>
            <a:off x="2676525" y="21485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8" name="Espace réservé du texte 2">
            <a:extLst>
              <a:ext uri="{FF2B5EF4-FFF2-40B4-BE49-F238E27FC236}">
                <a16:creationId xmlns:a16="http://schemas.microsoft.com/office/drawing/2014/main" xmlns="" id="{67020CF9-007B-4507-A5FD-5201C0A5E525}"/>
              </a:ext>
            </a:extLst>
          </p:cNvPr>
          <p:cNvSpPr>
            <a:spLocks noGrp="1"/>
          </p:cNvSpPr>
          <p:nvPr>
            <p:ph type="body" sz="quarter" idx="15" hasCustomPrompt="1"/>
          </p:nvPr>
        </p:nvSpPr>
        <p:spPr>
          <a:xfrm>
            <a:off x="758996" y="33296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3. Les enjeux du site </a:t>
            </a:r>
          </a:p>
        </p:txBody>
      </p:sp>
      <p:sp>
        <p:nvSpPr>
          <p:cNvPr id="9" name="Espace réservé du texte 2">
            <a:extLst>
              <a:ext uri="{FF2B5EF4-FFF2-40B4-BE49-F238E27FC236}">
                <a16:creationId xmlns:a16="http://schemas.microsoft.com/office/drawing/2014/main" xmlns="" id="{BCE7B9F0-0791-4EDA-8DA8-6DAE0FA767C8}"/>
              </a:ext>
            </a:extLst>
          </p:cNvPr>
          <p:cNvSpPr>
            <a:spLocks noGrp="1"/>
          </p:cNvSpPr>
          <p:nvPr>
            <p:ph type="body" sz="quarter" idx="16" hasCustomPrompt="1"/>
          </p:nvPr>
        </p:nvSpPr>
        <p:spPr>
          <a:xfrm>
            <a:off x="2676525" y="33296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0" name="Espace réservé du texte 2">
            <a:extLst>
              <a:ext uri="{FF2B5EF4-FFF2-40B4-BE49-F238E27FC236}">
                <a16:creationId xmlns:a16="http://schemas.microsoft.com/office/drawing/2014/main" xmlns="" id="{56E0D072-89BA-4FC0-8EF0-D83A4428B8C8}"/>
              </a:ext>
            </a:extLst>
          </p:cNvPr>
          <p:cNvSpPr>
            <a:spLocks noGrp="1"/>
          </p:cNvSpPr>
          <p:nvPr>
            <p:ph type="body" sz="quarter" idx="17" hasCustomPrompt="1"/>
          </p:nvPr>
        </p:nvSpPr>
        <p:spPr>
          <a:xfrm>
            <a:off x="5007146" y="2148532"/>
            <a:ext cx="1917529"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4. Introduction</a:t>
            </a:r>
          </a:p>
        </p:txBody>
      </p:sp>
      <p:sp>
        <p:nvSpPr>
          <p:cNvPr id="11" name="Espace réservé du texte 2">
            <a:extLst>
              <a:ext uri="{FF2B5EF4-FFF2-40B4-BE49-F238E27FC236}">
                <a16:creationId xmlns:a16="http://schemas.microsoft.com/office/drawing/2014/main" xmlns="" id="{E87597BA-3843-4E16-8EE6-FC939A29BAF3}"/>
              </a:ext>
            </a:extLst>
          </p:cNvPr>
          <p:cNvSpPr>
            <a:spLocks noGrp="1"/>
          </p:cNvSpPr>
          <p:nvPr>
            <p:ph type="body" sz="quarter" idx="18" hasCustomPrompt="1"/>
          </p:nvPr>
        </p:nvSpPr>
        <p:spPr>
          <a:xfrm>
            <a:off x="6924675" y="21485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4" name="Espace réservé du texte 2">
            <a:extLst>
              <a:ext uri="{FF2B5EF4-FFF2-40B4-BE49-F238E27FC236}">
                <a16:creationId xmlns:a16="http://schemas.microsoft.com/office/drawing/2014/main" xmlns="" id="{5084AC35-B5EF-45CF-A3B8-24915E8D3376}"/>
              </a:ext>
            </a:extLst>
          </p:cNvPr>
          <p:cNvSpPr>
            <a:spLocks noGrp="1"/>
          </p:cNvSpPr>
          <p:nvPr>
            <p:ph type="body" sz="quarter" idx="21" hasCustomPrompt="1"/>
          </p:nvPr>
        </p:nvSpPr>
        <p:spPr>
          <a:xfrm>
            <a:off x="5007146" y="3329632"/>
            <a:ext cx="1917529"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6. Introduction</a:t>
            </a:r>
          </a:p>
        </p:txBody>
      </p:sp>
      <p:sp>
        <p:nvSpPr>
          <p:cNvPr id="15" name="Espace réservé du texte 2">
            <a:extLst>
              <a:ext uri="{FF2B5EF4-FFF2-40B4-BE49-F238E27FC236}">
                <a16:creationId xmlns:a16="http://schemas.microsoft.com/office/drawing/2014/main" xmlns="" id="{D8E13745-05D8-436F-AC33-2FF8CFB5157E}"/>
              </a:ext>
            </a:extLst>
          </p:cNvPr>
          <p:cNvSpPr>
            <a:spLocks noGrp="1"/>
          </p:cNvSpPr>
          <p:nvPr>
            <p:ph type="body" sz="quarter" idx="22" hasCustomPrompt="1"/>
          </p:nvPr>
        </p:nvSpPr>
        <p:spPr>
          <a:xfrm>
            <a:off x="6924675" y="33296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18" name="Espace réservé du texte 2">
            <a:extLst>
              <a:ext uri="{FF2B5EF4-FFF2-40B4-BE49-F238E27FC236}">
                <a16:creationId xmlns:a16="http://schemas.microsoft.com/office/drawing/2014/main" xmlns="" id="{04C3FE18-D654-4845-82E1-20AEE0EDF5E7}"/>
              </a:ext>
            </a:extLst>
          </p:cNvPr>
          <p:cNvSpPr>
            <a:spLocks noGrp="1"/>
          </p:cNvSpPr>
          <p:nvPr>
            <p:ph type="body" sz="quarter" idx="25" hasCustomPrompt="1"/>
          </p:nvPr>
        </p:nvSpPr>
        <p:spPr>
          <a:xfrm>
            <a:off x="757580" y="45107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19" name="Espace réservé du texte 2">
            <a:extLst>
              <a:ext uri="{FF2B5EF4-FFF2-40B4-BE49-F238E27FC236}">
                <a16:creationId xmlns:a16="http://schemas.microsoft.com/office/drawing/2014/main" xmlns="" id="{6D2749CA-4A1C-4A78-B822-3B039954F74F}"/>
              </a:ext>
            </a:extLst>
          </p:cNvPr>
          <p:cNvSpPr>
            <a:spLocks noGrp="1"/>
          </p:cNvSpPr>
          <p:nvPr>
            <p:ph type="body" sz="quarter" idx="26" hasCustomPrompt="1"/>
          </p:nvPr>
        </p:nvSpPr>
        <p:spPr>
          <a:xfrm>
            <a:off x="2675109" y="45107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22" name="Espace réservé du texte 2">
            <a:extLst>
              <a:ext uri="{FF2B5EF4-FFF2-40B4-BE49-F238E27FC236}">
                <a16:creationId xmlns:a16="http://schemas.microsoft.com/office/drawing/2014/main" xmlns="" id="{2BBF6CCF-D844-45BB-84BB-906641EF4070}"/>
              </a:ext>
            </a:extLst>
          </p:cNvPr>
          <p:cNvSpPr>
            <a:spLocks noGrp="1"/>
          </p:cNvSpPr>
          <p:nvPr>
            <p:ph type="body" sz="quarter" idx="29" hasCustomPrompt="1"/>
          </p:nvPr>
        </p:nvSpPr>
        <p:spPr>
          <a:xfrm>
            <a:off x="5007146" y="4510732"/>
            <a:ext cx="3489154" cy="469900"/>
          </a:xfrm>
          <a:prstGeom prst="rect">
            <a:avLst/>
          </a:prstGeom>
        </p:spPr>
        <p:txBody>
          <a:bodyPr/>
          <a:lstStyle>
            <a:lvl1pPr marL="0" indent="0">
              <a:buNone/>
              <a:defRPr sz="1600" b="1">
                <a:solidFill>
                  <a:schemeClr val="bg1"/>
                </a:solidFill>
                <a:latin typeface="Montserrat" panose="02000505000000020004" pitchFamily="2" charset="0"/>
              </a:defRPr>
            </a:lvl1pPr>
          </a:lstStyle>
          <a:p>
            <a:pPr lvl="0"/>
            <a:r>
              <a:rPr lang="fr-FR" dirty="0"/>
              <a:t>X. Introduction</a:t>
            </a:r>
          </a:p>
        </p:txBody>
      </p:sp>
      <p:sp>
        <p:nvSpPr>
          <p:cNvPr id="23" name="Espace réservé du texte 2">
            <a:extLst>
              <a:ext uri="{FF2B5EF4-FFF2-40B4-BE49-F238E27FC236}">
                <a16:creationId xmlns:a16="http://schemas.microsoft.com/office/drawing/2014/main" xmlns="" id="{C3B9FE40-6E92-4962-AF1B-1259A28C72A2}"/>
              </a:ext>
            </a:extLst>
          </p:cNvPr>
          <p:cNvSpPr>
            <a:spLocks noGrp="1"/>
          </p:cNvSpPr>
          <p:nvPr>
            <p:ph type="body" sz="quarter" idx="30" hasCustomPrompt="1"/>
          </p:nvPr>
        </p:nvSpPr>
        <p:spPr>
          <a:xfrm>
            <a:off x="6924675" y="4510732"/>
            <a:ext cx="2238375" cy="469900"/>
          </a:xfrm>
          <a:prstGeom prst="rect">
            <a:avLst/>
          </a:prstGeom>
        </p:spPr>
        <p:txBody>
          <a:bodyPr/>
          <a:lstStyle>
            <a:lvl1pPr marL="0" indent="0" algn="r">
              <a:buNone/>
              <a:defRPr sz="1600" b="0">
                <a:solidFill>
                  <a:schemeClr val="bg1"/>
                </a:solidFill>
                <a:latin typeface="Avenir LT Std 35 Light" panose="020B0402020203020204" pitchFamily="34" charset="0"/>
              </a:defRPr>
            </a:lvl1pPr>
          </a:lstStyle>
          <a:p>
            <a:pPr lvl="0"/>
            <a:r>
              <a:rPr lang="fr-FR" dirty="0"/>
              <a:t>………………..1-15</a:t>
            </a:r>
          </a:p>
        </p:txBody>
      </p:sp>
      <p:sp>
        <p:nvSpPr>
          <p:cNvPr id="30" name="Espace réservé du texte 2">
            <a:extLst>
              <a:ext uri="{FF2B5EF4-FFF2-40B4-BE49-F238E27FC236}">
                <a16:creationId xmlns:a16="http://schemas.microsoft.com/office/drawing/2014/main" xmlns="" id="{333FE834-9898-4F7A-A545-BF7FC9E07F24}"/>
              </a:ext>
            </a:extLst>
          </p:cNvPr>
          <p:cNvSpPr>
            <a:spLocks noGrp="1"/>
          </p:cNvSpPr>
          <p:nvPr>
            <p:ph type="body" sz="quarter" idx="35" hasCustomPrompt="1"/>
          </p:nvPr>
        </p:nvSpPr>
        <p:spPr>
          <a:xfrm>
            <a:off x="757580" y="2618432"/>
            <a:ext cx="4155904" cy="469900"/>
          </a:xfrm>
          <a:prstGeom prst="rect">
            <a:avLst/>
          </a:prstGeom>
        </p:spPr>
        <p:txBody>
          <a:bodyPr/>
          <a:lstStyle>
            <a:lvl1pPr marL="0" indent="0">
              <a:buNone/>
              <a:defRPr sz="1100" b="1">
                <a:solidFill>
                  <a:schemeClr val="bg1"/>
                </a:solidFill>
                <a:latin typeface="Avenir LT Std 35 Light" panose="020B0402020203020204" pitchFamily="34" charset="0"/>
              </a:defRPr>
            </a:lvl1pPr>
          </a:lstStyle>
          <a:p>
            <a:pPr lvl="0"/>
            <a:r>
              <a:rPr lang="fr-FR" dirty="0"/>
              <a:t>1.1 Introduction des notions premières </a:t>
            </a:r>
          </a:p>
          <a:p>
            <a:pPr lvl="0"/>
            <a:r>
              <a:rPr lang="fr-FR" dirty="0"/>
              <a:t>2.1 Les notions secondaires </a:t>
            </a:r>
          </a:p>
        </p:txBody>
      </p:sp>
      <p:sp>
        <p:nvSpPr>
          <p:cNvPr id="32" name="Espace réservé du texte 2">
            <a:extLst>
              <a:ext uri="{FF2B5EF4-FFF2-40B4-BE49-F238E27FC236}">
                <a16:creationId xmlns:a16="http://schemas.microsoft.com/office/drawing/2014/main" xmlns="" id="{C205145E-F125-4E13-91A2-B87BE21619D4}"/>
              </a:ext>
            </a:extLst>
          </p:cNvPr>
          <p:cNvSpPr>
            <a:spLocks noGrp="1"/>
          </p:cNvSpPr>
          <p:nvPr>
            <p:ph type="body" sz="quarter" idx="36" hasCustomPrompt="1"/>
          </p:nvPr>
        </p:nvSpPr>
        <p:spPr>
          <a:xfrm>
            <a:off x="757580" y="3799532"/>
            <a:ext cx="4155904" cy="469900"/>
          </a:xfrm>
          <a:prstGeom prst="rect">
            <a:avLst/>
          </a:prstGeom>
        </p:spPr>
        <p:txBody>
          <a:bodyPr/>
          <a:lstStyle>
            <a:lvl1pPr marL="0" indent="0">
              <a:buNone/>
              <a:defRPr sz="1100" b="1">
                <a:solidFill>
                  <a:schemeClr val="bg1"/>
                </a:solidFill>
                <a:latin typeface="Avenir LT Std 35 Light" panose="020B0402020203020204" pitchFamily="34" charset="0"/>
              </a:defRPr>
            </a:lvl1pPr>
          </a:lstStyle>
          <a:p>
            <a:pPr lvl="0"/>
            <a:r>
              <a:rPr lang="fr-FR" dirty="0"/>
              <a:t>1.1 Introduction des notions premières </a:t>
            </a:r>
          </a:p>
          <a:p>
            <a:pPr lvl="0"/>
            <a:r>
              <a:rPr lang="fr-FR" dirty="0"/>
              <a:t>2.1 Les notions secondaires </a:t>
            </a:r>
          </a:p>
        </p:txBody>
      </p:sp>
      <p:sp>
        <p:nvSpPr>
          <p:cNvPr id="33" name="Espace réservé du texte 2">
            <a:extLst>
              <a:ext uri="{FF2B5EF4-FFF2-40B4-BE49-F238E27FC236}">
                <a16:creationId xmlns:a16="http://schemas.microsoft.com/office/drawing/2014/main" xmlns="" id="{77CFD665-A89E-46BC-8541-C36CF615F9C2}"/>
              </a:ext>
            </a:extLst>
          </p:cNvPr>
          <p:cNvSpPr>
            <a:spLocks noGrp="1"/>
          </p:cNvSpPr>
          <p:nvPr>
            <p:ph type="body" sz="quarter" idx="37" hasCustomPrompt="1"/>
          </p:nvPr>
        </p:nvSpPr>
        <p:spPr>
          <a:xfrm>
            <a:off x="757580" y="4986982"/>
            <a:ext cx="4155904" cy="469900"/>
          </a:xfrm>
          <a:prstGeom prst="rect">
            <a:avLst/>
          </a:prstGeom>
        </p:spPr>
        <p:txBody>
          <a:bodyPr/>
          <a:lstStyle>
            <a:lvl1pPr marL="0" indent="0">
              <a:buNone/>
              <a:defRPr sz="1100" b="1">
                <a:solidFill>
                  <a:schemeClr val="bg1"/>
                </a:solidFill>
                <a:latin typeface="Avenir LT Std 35 Light" panose="020B0402020203020204" pitchFamily="34" charset="0"/>
              </a:defRPr>
            </a:lvl1pPr>
          </a:lstStyle>
          <a:p>
            <a:pPr lvl="0"/>
            <a:r>
              <a:rPr lang="fr-FR" dirty="0"/>
              <a:t>1.1 Introduction des notions premières </a:t>
            </a:r>
          </a:p>
          <a:p>
            <a:pPr lvl="0"/>
            <a:r>
              <a:rPr lang="fr-FR" dirty="0"/>
              <a:t>2.1 Les notions secondaires </a:t>
            </a:r>
          </a:p>
        </p:txBody>
      </p:sp>
      <p:sp>
        <p:nvSpPr>
          <p:cNvPr id="34" name="Espace réservé du texte 2">
            <a:extLst>
              <a:ext uri="{FF2B5EF4-FFF2-40B4-BE49-F238E27FC236}">
                <a16:creationId xmlns:a16="http://schemas.microsoft.com/office/drawing/2014/main" xmlns="" id="{78B70C51-4E3E-4A2E-A65A-CD7C84A5DB5F}"/>
              </a:ext>
            </a:extLst>
          </p:cNvPr>
          <p:cNvSpPr>
            <a:spLocks noGrp="1"/>
          </p:cNvSpPr>
          <p:nvPr>
            <p:ph type="body" sz="quarter" idx="38" hasCustomPrompt="1"/>
          </p:nvPr>
        </p:nvSpPr>
        <p:spPr>
          <a:xfrm>
            <a:off x="5007146" y="4986982"/>
            <a:ext cx="4155904" cy="469900"/>
          </a:xfrm>
          <a:prstGeom prst="rect">
            <a:avLst/>
          </a:prstGeom>
        </p:spPr>
        <p:txBody>
          <a:bodyPr/>
          <a:lstStyle>
            <a:lvl1pPr marL="0" indent="0">
              <a:buNone/>
              <a:defRPr sz="1100" b="1">
                <a:solidFill>
                  <a:schemeClr val="bg1"/>
                </a:solidFill>
                <a:latin typeface="Avenir LT Std 35 Light" panose="020B0402020203020204" pitchFamily="34" charset="0"/>
              </a:defRPr>
            </a:lvl1pPr>
          </a:lstStyle>
          <a:p>
            <a:pPr lvl="0"/>
            <a:r>
              <a:rPr lang="fr-FR" dirty="0"/>
              <a:t>1.1 Introduction des notions premières </a:t>
            </a:r>
          </a:p>
          <a:p>
            <a:pPr lvl="0"/>
            <a:r>
              <a:rPr lang="fr-FR" dirty="0"/>
              <a:t>2.1 Les notions secondaires </a:t>
            </a:r>
          </a:p>
        </p:txBody>
      </p:sp>
      <p:sp>
        <p:nvSpPr>
          <p:cNvPr id="35" name="Espace réservé du texte 2">
            <a:extLst>
              <a:ext uri="{FF2B5EF4-FFF2-40B4-BE49-F238E27FC236}">
                <a16:creationId xmlns:a16="http://schemas.microsoft.com/office/drawing/2014/main" xmlns="" id="{C0157BDD-DC1E-427A-B2C6-2DAEA9450066}"/>
              </a:ext>
            </a:extLst>
          </p:cNvPr>
          <p:cNvSpPr>
            <a:spLocks noGrp="1"/>
          </p:cNvSpPr>
          <p:nvPr>
            <p:ph type="body" sz="quarter" idx="39" hasCustomPrompt="1"/>
          </p:nvPr>
        </p:nvSpPr>
        <p:spPr>
          <a:xfrm>
            <a:off x="5007146" y="3799532"/>
            <a:ext cx="4155904" cy="469900"/>
          </a:xfrm>
          <a:prstGeom prst="rect">
            <a:avLst/>
          </a:prstGeom>
        </p:spPr>
        <p:txBody>
          <a:bodyPr/>
          <a:lstStyle>
            <a:lvl1pPr marL="0" indent="0">
              <a:buNone/>
              <a:defRPr sz="1100" b="1">
                <a:solidFill>
                  <a:schemeClr val="bg1"/>
                </a:solidFill>
                <a:latin typeface="Avenir LT Std 35 Light" panose="020B0402020203020204" pitchFamily="34" charset="0"/>
              </a:defRPr>
            </a:lvl1pPr>
          </a:lstStyle>
          <a:p>
            <a:pPr lvl="0"/>
            <a:r>
              <a:rPr lang="fr-FR" dirty="0"/>
              <a:t>1.1 Introduction des notions premières </a:t>
            </a:r>
          </a:p>
          <a:p>
            <a:pPr lvl="0"/>
            <a:r>
              <a:rPr lang="fr-FR" dirty="0"/>
              <a:t>2.1 Les notions secondaires </a:t>
            </a:r>
          </a:p>
        </p:txBody>
      </p:sp>
      <p:sp>
        <p:nvSpPr>
          <p:cNvPr id="36" name="Espace réservé du texte 2">
            <a:extLst>
              <a:ext uri="{FF2B5EF4-FFF2-40B4-BE49-F238E27FC236}">
                <a16:creationId xmlns:a16="http://schemas.microsoft.com/office/drawing/2014/main" xmlns="" id="{7C353F1A-0946-4153-A1CD-1199131986F8}"/>
              </a:ext>
            </a:extLst>
          </p:cNvPr>
          <p:cNvSpPr>
            <a:spLocks noGrp="1"/>
          </p:cNvSpPr>
          <p:nvPr>
            <p:ph type="body" sz="quarter" idx="40" hasCustomPrompt="1"/>
          </p:nvPr>
        </p:nvSpPr>
        <p:spPr>
          <a:xfrm>
            <a:off x="5007146" y="2618432"/>
            <a:ext cx="4155904" cy="469900"/>
          </a:xfrm>
          <a:prstGeom prst="rect">
            <a:avLst/>
          </a:prstGeom>
        </p:spPr>
        <p:txBody>
          <a:bodyPr/>
          <a:lstStyle>
            <a:lvl1pPr marL="0" indent="0">
              <a:buNone/>
              <a:defRPr sz="1100" b="1">
                <a:solidFill>
                  <a:schemeClr val="bg1"/>
                </a:solidFill>
                <a:latin typeface="Avenir LT Std 35 Light" panose="020B0402020203020204" pitchFamily="34" charset="0"/>
              </a:defRPr>
            </a:lvl1pPr>
          </a:lstStyle>
          <a:p>
            <a:pPr lvl="0"/>
            <a:r>
              <a:rPr lang="fr-FR" dirty="0"/>
              <a:t>1.1 Introduction des notions premières </a:t>
            </a:r>
          </a:p>
          <a:p>
            <a:pPr lvl="0"/>
            <a:r>
              <a:rPr lang="fr-FR" dirty="0"/>
              <a:t>2.1 Les notions secondaires </a:t>
            </a:r>
          </a:p>
        </p:txBody>
      </p:sp>
    </p:spTree>
    <p:extLst>
      <p:ext uri="{BB962C8B-B14F-4D97-AF65-F5344CB8AC3E}">
        <p14:creationId xmlns:p14="http://schemas.microsoft.com/office/powerpoint/2010/main" val="2639771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accent1">
            <a:alpha val="85000"/>
          </a:schemeClr>
        </a:solidFill>
        <a:effectLst/>
      </p:bgPr>
    </p:bg>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xmlns="" id="{5A8A7106-3BBB-4F19-A0A2-B48A2814E5D0}"/>
              </a:ext>
            </a:extLst>
          </p:cNvPr>
          <p:cNvGrpSpPr/>
          <p:nvPr userDrawn="1"/>
        </p:nvGrpSpPr>
        <p:grpSpPr>
          <a:xfrm>
            <a:off x="3383756" y="1514475"/>
            <a:ext cx="3138487" cy="3189846"/>
            <a:chOff x="3219450" y="1924050"/>
            <a:chExt cx="3352800" cy="3189846"/>
          </a:xfrm>
        </p:grpSpPr>
        <p:sp>
          <p:nvSpPr>
            <p:cNvPr id="6" name="Rectangle 5">
              <a:extLst>
                <a:ext uri="{FF2B5EF4-FFF2-40B4-BE49-F238E27FC236}">
                  <a16:creationId xmlns:a16="http://schemas.microsoft.com/office/drawing/2014/main" xmlns="" id="{0C194945-2022-44A0-A6C7-C292C8C6E811}"/>
                </a:ext>
              </a:extLst>
            </p:cNvPr>
            <p:cNvSpPr/>
            <p:nvPr userDrawn="1"/>
          </p:nvSpPr>
          <p:spPr>
            <a:xfrm>
              <a:off x="3219450" y="1924050"/>
              <a:ext cx="3352800" cy="153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sp>
          <p:nvSpPr>
            <p:cNvPr id="7" name="Rectangle 6">
              <a:extLst>
                <a:ext uri="{FF2B5EF4-FFF2-40B4-BE49-F238E27FC236}">
                  <a16:creationId xmlns:a16="http://schemas.microsoft.com/office/drawing/2014/main" xmlns="" id="{5763FB32-2BDC-4F72-B493-0D7C300EED65}"/>
                </a:ext>
              </a:extLst>
            </p:cNvPr>
            <p:cNvSpPr/>
            <p:nvPr userDrawn="1"/>
          </p:nvSpPr>
          <p:spPr>
            <a:xfrm>
              <a:off x="3219450" y="3171826"/>
              <a:ext cx="3352800" cy="194207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grpSp>
      <p:sp>
        <p:nvSpPr>
          <p:cNvPr id="28" name="Espace réservé du texte 27">
            <a:extLst>
              <a:ext uri="{FF2B5EF4-FFF2-40B4-BE49-F238E27FC236}">
                <a16:creationId xmlns:a16="http://schemas.microsoft.com/office/drawing/2014/main" xmlns="" id="{203CA434-6C9F-4828-94D7-E52369A9DCC8}"/>
              </a:ext>
            </a:extLst>
          </p:cNvPr>
          <p:cNvSpPr>
            <a:spLocks noGrp="1"/>
          </p:cNvSpPr>
          <p:nvPr>
            <p:ph type="body" sz="quarter" idx="10" hasCustomPrompt="1"/>
          </p:nvPr>
        </p:nvSpPr>
        <p:spPr>
          <a:xfrm>
            <a:off x="3590925" y="1590675"/>
            <a:ext cx="2733675" cy="390525"/>
          </a:xfrm>
          <a:prstGeom prst="rect">
            <a:avLst/>
          </a:prstGeom>
        </p:spPr>
        <p:txBody>
          <a:bodyPr/>
          <a:lstStyle>
            <a:lvl1pPr marL="0" indent="0" algn="ctr">
              <a:buNone/>
              <a:defRPr b="1">
                <a:solidFill>
                  <a:schemeClr val="accent1">
                    <a:lumMod val="75000"/>
                  </a:schemeClr>
                </a:solidFill>
                <a:latin typeface="Montserrat" panose="02000505000000020004" pitchFamily="2" charset="0"/>
              </a:defRPr>
            </a:lvl1pPr>
          </a:lstStyle>
          <a:p>
            <a:pPr lvl="0"/>
            <a:r>
              <a:rPr lang="fr-FR" dirty="0"/>
              <a:t>1.</a:t>
            </a:r>
          </a:p>
        </p:txBody>
      </p:sp>
      <p:sp>
        <p:nvSpPr>
          <p:cNvPr id="29" name="Espace réservé du texte 27">
            <a:extLst>
              <a:ext uri="{FF2B5EF4-FFF2-40B4-BE49-F238E27FC236}">
                <a16:creationId xmlns:a16="http://schemas.microsoft.com/office/drawing/2014/main" xmlns="" id="{F5B39940-F2E8-42D1-9B89-B6C882C0B0B3}"/>
              </a:ext>
            </a:extLst>
          </p:cNvPr>
          <p:cNvSpPr>
            <a:spLocks noGrp="1"/>
          </p:cNvSpPr>
          <p:nvPr>
            <p:ph type="body" sz="quarter" idx="11" hasCustomPrompt="1"/>
          </p:nvPr>
        </p:nvSpPr>
        <p:spPr>
          <a:xfrm>
            <a:off x="3590923" y="2066925"/>
            <a:ext cx="2733675" cy="857250"/>
          </a:xfrm>
          <a:prstGeom prst="rect">
            <a:avLst/>
          </a:prstGeom>
        </p:spPr>
        <p:txBody>
          <a:bodyPr/>
          <a:lstStyle>
            <a:lvl1pPr marL="0" indent="0" algn="ctr">
              <a:buNone/>
              <a:defRPr sz="1800" b="1">
                <a:solidFill>
                  <a:schemeClr val="accent1">
                    <a:lumMod val="75000"/>
                  </a:schemeClr>
                </a:solidFill>
                <a:latin typeface="Montserrat" panose="02000505000000020004" pitchFamily="2" charset="0"/>
              </a:defRPr>
            </a:lvl1pPr>
          </a:lstStyle>
          <a:p>
            <a:pPr lvl="0"/>
            <a:r>
              <a:rPr lang="fr-FR" dirty="0"/>
              <a:t>Bordeaux métropole, le rapport au grand territoire</a:t>
            </a:r>
          </a:p>
        </p:txBody>
      </p:sp>
      <p:sp>
        <p:nvSpPr>
          <p:cNvPr id="30" name="Espace réservé du texte 27">
            <a:extLst>
              <a:ext uri="{FF2B5EF4-FFF2-40B4-BE49-F238E27FC236}">
                <a16:creationId xmlns:a16="http://schemas.microsoft.com/office/drawing/2014/main" xmlns="" id="{5366A9A1-810A-4C59-B1FB-A6F0AE940860}"/>
              </a:ext>
            </a:extLst>
          </p:cNvPr>
          <p:cNvSpPr>
            <a:spLocks noGrp="1"/>
          </p:cNvSpPr>
          <p:nvPr>
            <p:ph type="body" sz="quarter" idx="12"/>
          </p:nvPr>
        </p:nvSpPr>
        <p:spPr>
          <a:xfrm>
            <a:off x="3590924" y="3152774"/>
            <a:ext cx="2733674" cy="143827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200" b="0" i="0" u="none" strike="noStrike" baseline="0" smtClean="0">
                <a:solidFill>
                  <a:schemeClr val="bg1"/>
                </a:solidFill>
              </a:defRPr>
            </a:lvl1pPr>
          </a:lstStyle>
          <a:p>
            <a:pPr lvl="0"/>
            <a:endParaRPr lang="fr-FR" dirty="0"/>
          </a:p>
        </p:txBody>
      </p:sp>
    </p:spTree>
    <p:extLst>
      <p:ext uri="{BB962C8B-B14F-4D97-AF65-F5344CB8AC3E}">
        <p14:creationId xmlns:p14="http://schemas.microsoft.com/office/powerpoint/2010/main" val="271244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lide classique 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xmlns="" id="{8239CAAE-20FB-4129-AF7E-116D39B90E9E}"/>
              </a:ext>
            </a:extLst>
          </p:cNvPr>
          <p:cNvSpPr>
            <a:spLocks noGrp="1"/>
          </p:cNvSpPr>
          <p:nvPr>
            <p:ph type="body" sz="quarter" idx="10" hasCustomPrompt="1"/>
          </p:nvPr>
        </p:nvSpPr>
        <p:spPr>
          <a:xfrm>
            <a:off x="473075" y="6507162"/>
            <a:ext cx="4927600" cy="350838"/>
          </a:xfrm>
          <a:prstGeom prst="rect">
            <a:avLst/>
          </a:prstGeom>
        </p:spPr>
        <p:txBody>
          <a:bodyPr/>
          <a:lstStyle>
            <a:lvl1pPr marL="0" indent="0" algn="l">
              <a:buNone/>
              <a:defRPr lang="fr-FR" sz="900" b="0" i="0" u="none" strike="noStrike" baseline="0" smtClean="0">
                <a:latin typeface="Avenir LT Std 35 Light" panose="020B0402020203020204" pitchFamily="34" charset="0"/>
              </a:defRPr>
            </a:lvl1pPr>
          </a:lstStyle>
          <a:p>
            <a:pPr lvl="0"/>
            <a:r>
              <a:rPr lang="fr-FR" dirty="0"/>
              <a:t>ESTACADE | Actualisation du </a:t>
            </a:r>
            <a:r>
              <a:rPr lang="fr-FR" dirty="0" err="1"/>
              <a:t>pré-programme</a:t>
            </a:r>
            <a:r>
              <a:rPr lang="fr-FR" dirty="0"/>
              <a:t> </a:t>
            </a:r>
            <a:r>
              <a:rPr lang="fr-FR" dirty="0" err="1"/>
              <a:t>A’urba</a:t>
            </a:r>
            <a:r>
              <a:rPr lang="fr-FR" dirty="0"/>
              <a:t> | Ville-Ouverte Programmation</a:t>
            </a:r>
          </a:p>
        </p:txBody>
      </p:sp>
      <p:sp>
        <p:nvSpPr>
          <p:cNvPr id="10" name="Espace réservé du texte 7">
            <a:extLst>
              <a:ext uri="{FF2B5EF4-FFF2-40B4-BE49-F238E27FC236}">
                <a16:creationId xmlns:a16="http://schemas.microsoft.com/office/drawing/2014/main" xmlns="" id="{A792325C-96F2-409A-ADFA-0351365F2000}"/>
              </a:ext>
            </a:extLst>
          </p:cNvPr>
          <p:cNvSpPr>
            <a:spLocks noGrp="1"/>
          </p:cNvSpPr>
          <p:nvPr>
            <p:ph type="body" sz="quarter" idx="11" hasCustomPrompt="1"/>
          </p:nvPr>
        </p:nvSpPr>
        <p:spPr>
          <a:xfrm>
            <a:off x="7407275" y="6507162"/>
            <a:ext cx="1919605" cy="350838"/>
          </a:xfrm>
          <a:prstGeom prst="rect">
            <a:avLst/>
          </a:prstGeom>
        </p:spPr>
        <p:txBody>
          <a:bodyPr/>
          <a:lstStyle>
            <a:lvl1pPr marL="0" indent="0" algn="r">
              <a:buNone/>
              <a:defRPr lang="fr-FR" sz="900" b="0" i="0" u="none" strike="noStrike" baseline="0" smtClean="0">
                <a:latin typeface="Avenir LT Std 35 Light" panose="020B0402020203020204" pitchFamily="34" charset="0"/>
              </a:defRPr>
            </a:lvl1pPr>
          </a:lstStyle>
          <a:p>
            <a:pPr lvl="0"/>
            <a:r>
              <a:rPr lang="fr-FR" dirty="0"/>
              <a:t>17 Juin 2017 |</a:t>
            </a:r>
          </a:p>
          <a:p>
            <a:pPr lvl="0"/>
            <a:endParaRPr lang="fr-FR" dirty="0"/>
          </a:p>
        </p:txBody>
      </p:sp>
      <p:sp>
        <p:nvSpPr>
          <p:cNvPr id="12" name="Espace réservé du texte 11">
            <a:extLst>
              <a:ext uri="{FF2B5EF4-FFF2-40B4-BE49-F238E27FC236}">
                <a16:creationId xmlns:a16="http://schemas.microsoft.com/office/drawing/2014/main" xmlns="" id="{1CF4D020-87B4-44E2-93B6-90FDABC047BD}"/>
              </a:ext>
            </a:extLst>
          </p:cNvPr>
          <p:cNvSpPr>
            <a:spLocks noGrp="1"/>
          </p:cNvSpPr>
          <p:nvPr>
            <p:ph type="body" sz="quarter" idx="12" hasCustomPrompt="1"/>
          </p:nvPr>
        </p:nvSpPr>
        <p:spPr>
          <a:xfrm>
            <a:off x="473075" y="466725"/>
            <a:ext cx="4765675" cy="361950"/>
          </a:xfrm>
          <a:prstGeom prst="rect">
            <a:avLst/>
          </a:prstGeom>
        </p:spPr>
        <p:txBody>
          <a:bodyPr/>
          <a:lstStyle>
            <a:lvl1pPr marL="0" indent="0">
              <a:buNone/>
              <a:defRPr sz="1600" b="1">
                <a:latin typeface="Montserrat" panose="02000505000000020004" pitchFamily="2" charset="0"/>
              </a:defRPr>
            </a:lvl1pPr>
          </a:lstStyle>
          <a:p>
            <a:pPr lvl="0"/>
            <a:r>
              <a:rPr lang="fr-FR"/>
              <a:t>4. TITRE DE LA SECTION</a:t>
            </a:r>
            <a:endParaRPr lang="fr-FR" dirty="0"/>
          </a:p>
        </p:txBody>
      </p:sp>
      <p:sp>
        <p:nvSpPr>
          <p:cNvPr id="13" name="Espace réservé du texte 11">
            <a:extLst>
              <a:ext uri="{FF2B5EF4-FFF2-40B4-BE49-F238E27FC236}">
                <a16:creationId xmlns:a16="http://schemas.microsoft.com/office/drawing/2014/main" xmlns="" id="{B3EC12D7-3355-4D9C-98F0-5EBD4C6148AE}"/>
              </a:ext>
            </a:extLst>
          </p:cNvPr>
          <p:cNvSpPr>
            <a:spLocks noGrp="1"/>
          </p:cNvSpPr>
          <p:nvPr>
            <p:ph type="body" sz="quarter" idx="13" hasCustomPrompt="1"/>
          </p:nvPr>
        </p:nvSpPr>
        <p:spPr>
          <a:xfrm>
            <a:off x="7037388" y="465138"/>
            <a:ext cx="2289175" cy="361950"/>
          </a:xfrm>
          <a:prstGeom prst="rect">
            <a:avLst/>
          </a:prstGeom>
        </p:spPr>
        <p:txBody>
          <a:bodyPr/>
          <a:lstStyle>
            <a:lvl1pPr marL="0" indent="0" algn="r">
              <a:buNone/>
              <a:defRPr sz="1600" b="1">
                <a:solidFill>
                  <a:schemeClr val="bg1">
                    <a:lumMod val="85000"/>
                  </a:schemeClr>
                </a:solidFill>
                <a:latin typeface="Montserrat" panose="02000505000000020004" pitchFamily="2" charset="0"/>
              </a:defRPr>
            </a:lvl1pPr>
          </a:lstStyle>
          <a:p>
            <a:pPr lvl="0"/>
            <a:r>
              <a:rPr lang="fr-FR" dirty="0"/>
              <a:t>1 2 3 4 5 6</a:t>
            </a:r>
          </a:p>
        </p:txBody>
      </p:sp>
      <p:sp>
        <p:nvSpPr>
          <p:cNvPr id="15" name="Espace réservé du texte 14">
            <a:extLst>
              <a:ext uri="{FF2B5EF4-FFF2-40B4-BE49-F238E27FC236}">
                <a16:creationId xmlns:a16="http://schemas.microsoft.com/office/drawing/2014/main" xmlns="" id="{211C3CFE-D76F-4A41-A5E3-9ED83D2945B5}"/>
              </a:ext>
            </a:extLst>
          </p:cNvPr>
          <p:cNvSpPr>
            <a:spLocks noGrp="1"/>
          </p:cNvSpPr>
          <p:nvPr>
            <p:ph type="body" sz="quarter" idx="14" hasCustomPrompt="1"/>
          </p:nvPr>
        </p:nvSpPr>
        <p:spPr>
          <a:xfrm>
            <a:off x="473075" y="1296193"/>
            <a:ext cx="3575050" cy="47815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b="0" i="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Description, analyse, précisions… Explications. Description, analyse, précisions… Explications. Description, analyse, précisions… Explications.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Description, analyse, précisions… Explications. Description, analyse, Description </a:t>
            </a:r>
            <a:r>
              <a:rPr lang="fr-FR" dirty="0" err="1"/>
              <a:t>Description</a:t>
            </a:r>
            <a:r>
              <a:rPr lang="fr-FR" dirty="0"/>
              <a:t> </a:t>
            </a:r>
            <a:r>
              <a:rPr lang="fr-FR" dirty="0" err="1"/>
              <a:t>Description</a:t>
            </a:r>
            <a:r>
              <a:rPr lang="fr-FR" dirty="0"/>
              <a:t> </a:t>
            </a:r>
            <a:r>
              <a:rPr lang="fr-FR" dirty="0" err="1"/>
              <a:t>Description</a:t>
            </a:r>
            <a:r>
              <a:rPr lang="fr-FR" dirty="0"/>
              <a:t> précisions… Explications.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Description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analyse Description Explications </a:t>
            </a:r>
            <a:r>
              <a:rPr lang="fr-FR" dirty="0" err="1"/>
              <a:t>Explications</a:t>
            </a: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a:p>
            <a:pPr lvl="0"/>
            <a:endParaRPr lang="fr-FR" dirty="0"/>
          </a:p>
        </p:txBody>
      </p:sp>
      <p:sp>
        <p:nvSpPr>
          <p:cNvPr id="17" name="Espace réservé pour une image  16">
            <a:extLst>
              <a:ext uri="{FF2B5EF4-FFF2-40B4-BE49-F238E27FC236}">
                <a16:creationId xmlns:a16="http://schemas.microsoft.com/office/drawing/2014/main" xmlns="" id="{3B9B75B7-3C99-4114-8F89-80433A1D209E}"/>
              </a:ext>
            </a:extLst>
          </p:cNvPr>
          <p:cNvSpPr>
            <a:spLocks noGrp="1"/>
          </p:cNvSpPr>
          <p:nvPr>
            <p:ph type="pic" sz="quarter" idx="15"/>
          </p:nvPr>
        </p:nvSpPr>
        <p:spPr>
          <a:xfrm>
            <a:off x="4676775" y="1295399"/>
            <a:ext cx="4649788" cy="4782343"/>
          </a:xfrm>
          <a:prstGeom prst="rect">
            <a:avLst/>
          </a:prstGeom>
        </p:spPr>
        <p:txBody>
          <a:bodyPr/>
          <a:lstStyle/>
          <a:p>
            <a:endParaRPr lang="fr-FR" dirty="0"/>
          </a:p>
        </p:txBody>
      </p:sp>
    </p:spTree>
    <p:extLst>
      <p:ext uri="{BB962C8B-B14F-4D97-AF65-F5344CB8AC3E}">
        <p14:creationId xmlns:p14="http://schemas.microsoft.com/office/powerpoint/2010/main" val="65805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lide classique 2">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xmlns="" id="{8239CAAE-20FB-4129-AF7E-116D39B90E9E}"/>
              </a:ext>
            </a:extLst>
          </p:cNvPr>
          <p:cNvSpPr>
            <a:spLocks noGrp="1"/>
          </p:cNvSpPr>
          <p:nvPr>
            <p:ph type="body" sz="quarter" idx="10" hasCustomPrompt="1"/>
          </p:nvPr>
        </p:nvSpPr>
        <p:spPr>
          <a:xfrm>
            <a:off x="473075" y="6545262"/>
            <a:ext cx="4927600" cy="312738"/>
          </a:xfrm>
          <a:prstGeom prst="rect">
            <a:avLst/>
          </a:prstGeom>
        </p:spPr>
        <p:txBody>
          <a:bodyPr/>
          <a:lstStyle>
            <a:lvl1pPr marL="0" indent="0" algn="l">
              <a:buNone/>
              <a:defRPr lang="fr-FR" sz="800" b="0" i="0" u="none" strike="noStrike" baseline="0" smtClean="0">
                <a:latin typeface="Avenir LT Std 35 Light" panose="020B0402020203020204" pitchFamily="34" charset="0"/>
              </a:defRPr>
            </a:lvl1pPr>
          </a:lstStyle>
          <a:p>
            <a:pPr lvl="0"/>
            <a:r>
              <a:rPr lang="fr-FR" dirty="0"/>
              <a:t>ESTACADE | Actualisation du </a:t>
            </a:r>
            <a:r>
              <a:rPr lang="fr-FR" dirty="0" err="1"/>
              <a:t>pré-programme</a:t>
            </a:r>
            <a:r>
              <a:rPr lang="fr-FR" dirty="0"/>
              <a:t> </a:t>
            </a:r>
            <a:r>
              <a:rPr lang="fr-FR" dirty="0" err="1"/>
              <a:t>A’urba</a:t>
            </a:r>
            <a:r>
              <a:rPr lang="fr-FR" dirty="0"/>
              <a:t> | Ville-Ouverte Programmation</a:t>
            </a:r>
          </a:p>
        </p:txBody>
      </p:sp>
      <p:sp>
        <p:nvSpPr>
          <p:cNvPr id="10" name="Espace réservé du texte 7">
            <a:extLst>
              <a:ext uri="{FF2B5EF4-FFF2-40B4-BE49-F238E27FC236}">
                <a16:creationId xmlns:a16="http://schemas.microsoft.com/office/drawing/2014/main" xmlns="" id="{A792325C-96F2-409A-ADFA-0351365F2000}"/>
              </a:ext>
            </a:extLst>
          </p:cNvPr>
          <p:cNvSpPr>
            <a:spLocks noGrp="1"/>
          </p:cNvSpPr>
          <p:nvPr>
            <p:ph type="body" sz="quarter" idx="11" hasCustomPrompt="1"/>
          </p:nvPr>
        </p:nvSpPr>
        <p:spPr>
          <a:xfrm>
            <a:off x="7407275" y="6545262"/>
            <a:ext cx="1919605" cy="312738"/>
          </a:xfrm>
          <a:prstGeom prst="rect">
            <a:avLst/>
          </a:prstGeom>
        </p:spPr>
        <p:txBody>
          <a:bodyPr/>
          <a:lstStyle>
            <a:lvl1pPr marL="0" indent="0" algn="r">
              <a:buNone/>
              <a:defRPr lang="fr-FR" sz="800" b="0" i="0" u="none" strike="noStrike" baseline="0" smtClean="0">
                <a:latin typeface="Avenir LT Std 35 Light" panose="020B0402020203020204" pitchFamily="34" charset="0"/>
              </a:defRPr>
            </a:lvl1pPr>
          </a:lstStyle>
          <a:p>
            <a:pPr lvl="0"/>
            <a:r>
              <a:rPr lang="fr-FR" dirty="0"/>
              <a:t>17 Juin 2017 |</a:t>
            </a:r>
          </a:p>
          <a:p>
            <a:pPr lvl="0"/>
            <a:endParaRPr lang="fr-FR" dirty="0"/>
          </a:p>
        </p:txBody>
      </p:sp>
      <p:sp>
        <p:nvSpPr>
          <p:cNvPr id="12" name="Espace réservé du texte 11">
            <a:extLst>
              <a:ext uri="{FF2B5EF4-FFF2-40B4-BE49-F238E27FC236}">
                <a16:creationId xmlns:a16="http://schemas.microsoft.com/office/drawing/2014/main" xmlns="" id="{1CF4D020-87B4-44E2-93B6-90FDABC047BD}"/>
              </a:ext>
            </a:extLst>
          </p:cNvPr>
          <p:cNvSpPr>
            <a:spLocks noGrp="1"/>
          </p:cNvSpPr>
          <p:nvPr>
            <p:ph type="body" sz="quarter" idx="12" hasCustomPrompt="1"/>
          </p:nvPr>
        </p:nvSpPr>
        <p:spPr>
          <a:xfrm>
            <a:off x="473075" y="466725"/>
            <a:ext cx="4765675" cy="361950"/>
          </a:xfrm>
          <a:prstGeom prst="rect">
            <a:avLst/>
          </a:prstGeom>
        </p:spPr>
        <p:txBody>
          <a:bodyPr/>
          <a:lstStyle>
            <a:lvl1pPr marL="0" indent="0">
              <a:buNone/>
              <a:defRPr sz="1600" b="1">
                <a:latin typeface="Montserrat" panose="02000505000000020004" pitchFamily="2" charset="0"/>
              </a:defRPr>
            </a:lvl1pPr>
          </a:lstStyle>
          <a:p>
            <a:pPr lvl="0"/>
            <a:r>
              <a:rPr lang="fr-FR"/>
              <a:t>4. TITRE DE LA SECTION</a:t>
            </a:r>
            <a:endParaRPr lang="fr-FR" dirty="0"/>
          </a:p>
        </p:txBody>
      </p:sp>
      <p:sp>
        <p:nvSpPr>
          <p:cNvPr id="13" name="Espace réservé du texte 11">
            <a:extLst>
              <a:ext uri="{FF2B5EF4-FFF2-40B4-BE49-F238E27FC236}">
                <a16:creationId xmlns:a16="http://schemas.microsoft.com/office/drawing/2014/main" xmlns="" id="{B3EC12D7-3355-4D9C-98F0-5EBD4C6148AE}"/>
              </a:ext>
            </a:extLst>
          </p:cNvPr>
          <p:cNvSpPr>
            <a:spLocks noGrp="1"/>
          </p:cNvSpPr>
          <p:nvPr>
            <p:ph type="body" sz="quarter" idx="13" hasCustomPrompt="1"/>
          </p:nvPr>
        </p:nvSpPr>
        <p:spPr>
          <a:xfrm>
            <a:off x="7037388" y="465138"/>
            <a:ext cx="2289175" cy="361950"/>
          </a:xfrm>
          <a:prstGeom prst="rect">
            <a:avLst/>
          </a:prstGeom>
        </p:spPr>
        <p:txBody>
          <a:bodyPr/>
          <a:lstStyle>
            <a:lvl1pPr marL="0" indent="0" algn="r">
              <a:buNone/>
              <a:defRPr sz="1600" b="1">
                <a:solidFill>
                  <a:schemeClr val="bg1">
                    <a:lumMod val="85000"/>
                  </a:schemeClr>
                </a:solidFill>
                <a:latin typeface="Montserrat" panose="02000505000000020004" pitchFamily="2" charset="0"/>
              </a:defRPr>
            </a:lvl1pPr>
          </a:lstStyle>
          <a:p>
            <a:pPr lvl="0"/>
            <a:r>
              <a:rPr lang="fr-FR" dirty="0"/>
              <a:t>1 2 3 4 5 6</a:t>
            </a:r>
          </a:p>
        </p:txBody>
      </p:sp>
      <p:sp>
        <p:nvSpPr>
          <p:cNvPr id="15" name="Espace réservé du texte 14">
            <a:extLst>
              <a:ext uri="{FF2B5EF4-FFF2-40B4-BE49-F238E27FC236}">
                <a16:creationId xmlns:a16="http://schemas.microsoft.com/office/drawing/2014/main" xmlns="" id="{211C3CFE-D76F-4A41-A5E3-9ED83D2945B5}"/>
              </a:ext>
            </a:extLst>
          </p:cNvPr>
          <p:cNvSpPr>
            <a:spLocks noGrp="1"/>
          </p:cNvSpPr>
          <p:nvPr>
            <p:ph type="body" sz="quarter" idx="14" hasCustomPrompt="1"/>
          </p:nvPr>
        </p:nvSpPr>
        <p:spPr>
          <a:xfrm>
            <a:off x="473075" y="1296193"/>
            <a:ext cx="3575050" cy="47815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b="0" i="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Description, analyse, précisions… Explications. Description, analyse, précisions… Explications. Description, analyse, précisions… Explications.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Description, analyse, précisions… Explications. Description, analyse, Description </a:t>
            </a:r>
            <a:r>
              <a:rPr lang="fr-FR" dirty="0" err="1"/>
              <a:t>Description</a:t>
            </a:r>
            <a:r>
              <a:rPr lang="fr-FR" dirty="0"/>
              <a:t> </a:t>
            </a:r>
            <a:r>
              <a:rPr lang="fr-FR" dirty="0" err="1"/>
              <a:t>Description</a:t>
            </a:r>
            <a:r>
              <a:rPr lang="fr-FR" dirty="0"/>
              <a:t> </a:t>
            </a:r>
            <a:r>
              <a:rPr lang="fr-FR" dirty="0" err="1"/>
              <a:t>Description</a:t>
            </a:r>
            <a:r>
              <a:rPr lang="fr-FR" dirty="0"/>
              <a:t> précisions… Explications.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Description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t>
            </a:r>
            <a:r>
              <a:rPr lang="fr-FR" dirty="0" err="1"/>
              <a:t>Description</a:t>
            </a:r>
            <a:r>
              <a:rPr lang="fr-FR" dirty="0"/>
              <a:t>, analyse Description Explications </a:t>
            </a:r>
            <a:r>
              <a:rPr lang="fr-FR" dirty="0" err="1"/>
              <a:t>Explications</a:t>
            </a: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a:p>
            <a:pPr lvl="0"/>
            <a:endParaRPr lang="fr-FR" dirty="0"/>
          </a:p>
        </p:txBody>
      </p:sp>
    </p:spTree>
    <p:extLst>
      <p:ext uri="{BB962C8B-B14F-4D97-AF65-F5344CB8AC3E}">
        <p14:creationId xmlns:p14="http://schemas.microsoft.com/office/powerpoint/2010/main" val="6349405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heme" Target="../theme/theme7.xml"/><Relationship Id="rId5" Type="http://schemas.openxmlformats.org/officeDocument/2006/relationships/image" Target="../media/image8.jpe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descr="Une image contenant intérieur, plafond, plancher, bâtiment&#10;&#10;Description générée avec un niveau de confiance très élevé">
            <a:extLst>
              <a:ext uri="{FF2B5EF4-FFF2-40B4-BE49-F238E27FC236}">
                <a16:creationId xmlns:a16="http://schemas.microsoft.com/office/drawing/2014/main" xmlns="" id="{C668B7E6-D83A-4F1E-96BC-124CDE2D48F3}"/>
              </a:ext>
            </a:extLst>
          </p:cNvPr>
          <p:cNvPicPr>
            <a:picLocks noChangeAspect="1"/>
          </p:cNvPicPr>
          <p:nvPr userDrawn="1"/>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5800"/>
                    </a14:imgEffect>
                  </a14:imgLayer>
                </a14:imgProps>
              </a:ext>
              <a:ext uri="{28A0092B-C50C-407E-A947-70E740481C1C}">
                <a14:useLocalDpi xmlns:a14="http://schemas.microsoft.com/office/drawing/2010/main" val="0"/>
              </a:ext>
            </a:extLst>
          </a:blip>
          <a:srcRect t="-1" b="10416"/>
          <a:stretch/>
        </p:blipFill>
        <p:spPr bwMode="auto">
          <a:xfrm>
            <a:off x="-137583" y="-95251"/>
            <a:ext cx="10194925" cy="7058025"/>
          </a:xfrm>
          <a:prstGeom prst="rect">
            <a:avLst/>
          </a:prstGeom>
        </p:spPr>
      </p:pic>
      <p:sp>
        <p:nvSpPr>
          <p:cNvPr id="8" name="Rectangle 7">
            <a:extLst>
              <a:ext uri="{FF2B5EF4-FFF2-40B4-BE49-F238E27FC236}">
                <a16:creationId xmlns:a16="http://schemas.microsoft.com/office/drawing/2014/main" xmlns="" id="{EF719309-B0A3-4B74-83A6-70A09FD55131}"/>
              </a:ext>
            </a:extLst>
          </p:cNvPr>
          <p:cNvSpPr/>
          <p:nvPr userDrawn="1"/>
        </p:nvSpPr>
        <p:spPr>
          <a:xfrm>
            <a:off x="6248400" y="962025"/>
            <a:ext cx="2705100" cy="200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chemeClr val="tx1"/>
              </a:solidFill>
            </a:endParaRPr>
          </a:p>
        </p:txBody>
      </p:sp>
      <p:sp>
        <p:nvSpPr>
          <p:cNvPr id="9" name="Rectangle 8">
            <a:extLst>
              <a:ext uri="{FF2B5EF4-FFF2-40B4-BE49-F238E27FC236}">
                <a16:creationId xmlns:a16="http://schemas.microsoft.com/office/drawing/2014/main" xmlns="" id="{6D6D0CB2-CFFA-4654-85B8-A8017BCEBA13}"/>
              </a:ext>
            </a:extLst>
          </p:cNvPr>
          <p:cNvSpPr/>
          <p:nvPr userDrawn="1"/>
        </p:nvSpPr>
        <p:spPr>
          <a:xfrm>
            <a:off x="6248400" y="2969629"/>
            <a:ext cx="2705100" cy="118224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chemeClr val="tx1"/>
              </a:solidFill>
            </a:endParaRPr>
          </a:p>
        </p:txBody>
      </p:sp>
      <p:cxnSp>
        <p:nvCxnSpPr>
          <p:cNvPr id="10" name="Connecteur droit 9">
            <a:extLst>
              <a:ext uri="{FF2B5EF4-FFF2-40B4-BE49-F238E27FC236}">
                <a16:creationId xmlns:a16="http://schemas.microsoft.com/office/drawing/2014/main" xmlns="" id="{486E81AB-1065-445D-8D4D-B7B060B0ADA4}"/>
              </a:ext>
            </a:extLst>
          </p:cNvPr>
          <p:cNvCxnSpPr>
            <a:cxnSpLocks/>
          </p:cNvCxnSpPr>
          <p:nvPr userDrawn="1"/>
        </p:nvCxnSpPr>
        <p:spPr>
          <a:xfrm>
            <a:off x="6496050" y="1598057"/>
            <a:ext cx="4572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Image 15" descr="Une image contenant intérieur&#10;&#10;Description générée avec un niveau de confiance élevé">
            <a:extLst>
              <a:ext uri="{FF2B5EF4-FFF2-40B4-BE49-F238E27FC236}">
                <a16:creationId xmlns:a16="http://schemas.microsoft.com/office/drawing/2014/main" xmlns="" id="{2588F7F8-5996-4B50-83B1-84AE345A09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34345" y="6172557"/>
            <a:ext cx="1029812" cy="345910"/>
          </a:xfrm>
          <a:prstGeom prst="rect">
            <a:avLst/>
          </a:prstGeom>
        </p:spPr>
      </p:pic>
    </p:spTree>
    <p:extLst>
      <p:ext uri="{BB962C8B-B14F-4D97-AF65-F5344CB8AC3E}">
        <p14:creationId xmlns:p14="http://schemas.microsoft.com/office/powerpoint/2010/main" val="3740732965"/>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C4761FA2-2361-400F-8099-95379FECDE0A}"/>
              </a:ext>
            </a:extLst>
          </p:cNvPr>
          <p:cNvPicPr>
            <a:picLocks noChangeAspect="1"/>
          </p:cNvPicPr>
          <p:nvPr userDrawn="1"/>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90500" y="0"/>
            <a:ext cx="10287000" cy="6858000"/>
          </a:xfrm>
          <a:prstGeom prst="rect">
            <a:avLst/>
          </a:prstGeom>
          <a:noFill/>
        </p:spPr>
      </p:pic>
      <p:sp>
        <p:nvSpPr>
          <p:cNvPr id="4" name="Rectangle 3">
            <a:extLst>
              <a:ext uri="{FF2B5EF4-FFF2-40B4-BE49-F238E27FC236}">
                <a16:creationId xmlns:a16="http://schemas.microsoft.com/office/drawing/2014/main" xmlns="" id="{1C4B0612-4248-4B14-82CC-3EFDD340000A}"/>
              </a:ext>
            </a:extLst>
          </p:cNvPr>
          <p:cNvSpPr/>
          <p:nvPr userDrawn="1"/>
        </p:nvSpPr>
        <p:spPr>
          <a:xfrm>
            <a:off x="6248400" y="962025"/>
            <a:ext cx="2705100" cy="200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chemeClr val="tx1"/>
              </a:solidFill>
            </a:endParaRPr>
          </a:p>
        </p:txBody>
      </p:sp>
      <p:grpSp>
        <p:nvGrpSpPr>
          <p:cNvPr id="5" name="Groupe 4">
            <a:extLst>
              <a:ext uri="{FF2B5EF4-FFF2-40B4-BE49-F238E27FC236}">
                <a16:creationId xmlns:a16="http://schemas.microsoft.com/office/drawing/2014/main" xmlns="" id="{B517FE71-8589-4D88-8F53-6A19E35B08D3}"/>
              </a:ext>
            </a:extLst>
          </p:cNvPr>
          <p:cNvGrpSpPr/>
          <p:nvPr userDrawn="1"/>
        </p:nvGrpSpPr>
        <p:grpSpPr>
          <a:xfrm>
            <a:off x="6248399" y="3031044"/>
            <a:ext cx="2705100" cy="1616826"/>
            <a:chOff x="6248399" y="3031044"/>
            <a:chExt cx="2705100" cy="1616826"/>
          </a:xfrm>
        </p:grpSpPr>
        <p:sp>
          <p:nvSpPr>
            <p:cNvPr id="6" name="Triangle isocèle 5">
              <a:extLst>
                <a:ext uri="{FF2B5EF4-FFF2-40B4-BE49-F238E27FC236}">
                  <a16:creationId xmlns:a16="http://schemas.microsoft.com/office/drawing/2014/main" xmlns="" id="{BC19030F-1AEB-466A-B971-9C510BB679CA}"/>
                </a:ext>
              </a:extLst>
            </p:cNvPr>
            <p:cNvSpPr/>
            <p:nvPr userDrawn="1"/>
          </p:nvSpPr>
          <p:spPr>
            <a:xfrm rot="10800000">
              <a:off x="6248399" y="4092451"/>
              <a:ext cx="2705100" cy="555419"/>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xmlns="" id="{3F13A497-4F76-448A-8B6C-F1DCF95C408F}"/>
                </a:ext>
              </a:extLst>
            </p:cNvPr>
            <p:cNvSpPr/>
            <p:nvPr userDrawn="1"/>
          </p:nvSpPr>
          <p:spPr>
            <a:xfrm>
              <a:off x="6248399" y="3031044"/>
              <a:ext cx="2705100" cy="1063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chemeClr val="tx1"/>
                </a:solidFill>
              </a:endParaRPr>
            </a:p>
          </p:txBody>
        </p:sp>
      </p:grpSp>
      <p:cxnSp>
        <p:nvCxnSpPr>
          <p:cNvPr id="9" name="Connecteur droit 8">
            <a:extLst>
              <a:ext uri="{FF2B5EF4-FFF2-40B4-BE49-F238E27FC236}">
                <a16:creationId xmlns:a16="http://schemas.microsoft.com/office/drawing/2014/main" xmlns="" id="{0E67BF05-2042-4F05-86FF-A95F9793F639}"/>
              </a:ext>
            </a:extLst>
          </p:cNvPr>
          <p:cNvCxnSpPr>
            <a:cxnSpLocks/>
          </p:cNvCxnSpPr>
          <p:nvPr userDrawn="1"/>
        </p:nvCxnSpPr>
        <p:spPr>
          <a:xfrm>
            <a:off x="6496050" y="1598057"/>
            <a:ext cx="4572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718808"/>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xmlns="" id="{421F152D-0B4F-4427-989C-F163F46D45CF}"/>
              </a:ext>
            </a:extLst>
          </p:cNvPr>
          <p:cNvSpPr>
            <a:spLocks noChangeArrowheads="1"/>
          </p:cNvSpPr>
          <p:nvPr userDrawn="1"/>
        </p:nvSpPr>
        <p:spPr bwMode="auto">
          <a:xfrm>
            <a:off x="2076450" y="3838575"/>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15" name="Groupe 14">
            <a:extLst>
              <a:ext uri="{FF2B5EF4-FFF2-40B4-BE49-F238E27FC236}">
                <a16:creationId xmlns:a16="http://schemas.microsoft.com/office/drawing/2014/main" xmlns="" id="{397040F5-2997-4459-851C-84FAEF0D3304}"/>
              </a:ext>
            </a:extLst>
          </p:cNvPr>
          <p:cNvGrpSpPr/>
          <p:nvPr userDrawn="1"/>
        </p:nvGrpSpPr>
        <p:grpSpPr>
          <a:xfrm>
            <a:off x="786292" y="5620624"/>
            <a:ext cx="8277225" cy="706685"/>
            <a:chOff x="752737" y="5972612"/>
            <a:chExt cx="8277225" cy="480532"/>
          </a:xfrm>
        </p:grpSpPr>
        <p:sp>
          <p:nvSpPr>
            <p:cNvPr id="9" name="Rectangle 8">
              <a:extLst>
                <a:ext uri="{FF2B5EF4-FFF2-40B4-BE49-F238E27FC236}">
                  <a16:creationId xmlns:a16="http://schemas.microsoft.com/office/drawing/2014/main" xmlns="" id="{65F950F3-9F47-41A6-B414-113CFB8ADDCC}"/>
                </a:ext>
              </a:extLst>
            </p:cNvPr>
            <p:cNvSpPr/>
            <p:nvPr userDrawn="1"/>
          </p:nvSpPr>
          <p:spPr>
            <a:xfrm>
              <a:off x="752737" y="5972612"/>
              <a:ext cx="8277225" cy="4762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xmlns="" id="{BD883240-A616-4E54-85BE-44AD93FA2526}"/>
                </a:ext>
              </a:extLst>
            </p:cNvPr>
            <p:cNvCxnSpPr>
              <a:stCxn id="9" idx="1"/>
              <a:endCxn id="9" idx="3"/>
            </p:cNvCxnSpPr>
            <p:nvPr userDrawn="1"/>
          </p:nvCxnSpPr>
          <p:spPr>
            <a:xfrm>
              <a:off x="752737" y="6210737"/>
              <a:ext cx="8277225" cy="0"/>
            </a:xfrm>
            <a:prstGeom prst="line">
              <a:avLst/>
            </a:prstGeom>
            <a:ln w="3175"/>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xmlns="" id="{6C5ECD56-2164-4820-B552-28442BFEB22E}"/>
                </a:ext>
              </a:extLst>
            </p:cNvPr>
            <p:cNvCxnSpPr/>
            <p:nvPr userDrawn="1"/>
          </p:nvCxnSpPr>
          <p:spPr>
            <a:xfrm>
              <a:off x="2273416" y="5972612"/>
              <a:ext cx="0" cy="476250"/>
            </a:xfrm>
            <a:prstGeom prst="line">
              <a:avLst/>
            </a:prstGeom>
            <a:ln w="3175"/>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xmlns="" id="{41E1B703-533D-47CE-9311-36FEF194AA5B}"/>
                </a:ext>
              </a:extLst>
            </p:cNvPr>
            <p:cNvCxnSpPr/>
            <p:nvPr userDrawn="1"/>
          </p:nvCxnSpPr>
          <p:spPr>
            <a:xfrm>
              <a:off x="7383710" y="5976894"/>
              <a:ext cx="0" cy="476250"/>
            </a:xfrm>
            <a:prstGeom prst="line">
              <a:avLst/>
            </a:prstGeom>
            <a:ln w="3175"/>
          </p:spPr>
          <p:style>
            <a:lnRef idx="1">
              <a:schemeClr val="dk1"/>
            </a:lnRef>
            <a:fillRef idx="0">
              <a:schemeClr val="dk1"/>
            </a:fillRef>
            <a:effectRef idx="0">
              <a:schemeClr val="dk1"/>
            </a:effectRef>
            <a:fontRef idx="minor">
              <a:schemeClr val="tx1"/>
            </a:fontRef>
          </p:style>
        </p:cxnSp>
      </p:grpSp>
      <p:sp>
        <p:nvSpPr>
          <p:cNvPr id="16" name="ZoneTexte 15">
            <a:extLst>
              <a:ext uri="{FF2B5EF4-FFF2-40B4-BE49-F238E27FC236}">
                <a16:creationId xmlns:a16="http://schemas.microsoft.com/office/drawing/2014/main" xmlns="" id="{2D7CAF83-0BDD-43B7-A94C-164265F0D6A8}"/>
              </a:ext>
            </a:extLst>
          </p:cNvPr>
          <p:cNvSpPr txBox="1"/>
          <p:nvPr userDrawn="1"/>
        </p:nvSpPr>
        <p:spPr>
          <a:xfrm>
            <a:off x="786292" y="5683279"/>
            <a:ext cx="1520679" cy="246221"/>
          </a:xfrm>
          <a:prstGeom prst="rect">
            <a:avLst/>
          </a:prstGeom>
          <a:noFill/>
        </p:spPr>
        <p:txBody>
          <a:bodyPr wrap="square" rtlCol="0">
            <a:spAutoFit/>
          </a:bodyPr>
          <a:lstStyle/>
          <a:p>
            <a:pPr algn="ctr"/>
            <a:r>
              <a:rPr lang="fr-FR" sz="1000" b="1" dirty="0">
                <a:latin typeface="Montserrat" panose="02000505000000020004" pitchFamily="2" charset="0"/>
              </a:rPr>
              <a:t>Date</a:t>
            </a:r>
          </a:p>
        </p:txBody>
      </p:sp>
      <p:sp>
        <p:nvSpPr>
          <p:cNvPr id="17" name="ZoneTexte 16">
            <a:extLst>
              <a:ext uri="{FF2B5EF4-FFF2-40B4-BE49-F238E27FC236}">
                <a16:creationId xmlns:a16="http://schemas.microsoft.com/office/drawing/2014/main" xmlns="" id="{438B524F-93F4-40D6-B3C8-3E0F1E51119C}"/>
              </a:ext>
            </a:extLst>
          </p:cNvPr>
          <p:cNvSpPr txBox="1"/>
          <p:nvPr userDrawn="1"/>
        </p:nvSpPr>
        <p:spPr>
          <a:xfrm>
            <a:off x="2306972" y="5683279"/>
            <a:ext cx="5110292" cy="246221"/>
          </a:xfrm>
          <a:prstGeom prst="rect">
            <a:avLst/>
          </a:prstGeom>
          <a:noFill/>
        </p:spPr>
        <p:txBody>
          <a:bodyPr wrap="square" rtlCol="0">
            <a:spAutoFit/>
          </a:bodyPr>
          <a:lstStyle/>
          <a:p>
            <a:pPr algn="ctr"/>
            <a:r>
              <a:rPr lang="fr-FR" sz="1000" b="1" dirty="0">
                <a:latin typeface="Montserrat" panose="02000505000000020004" pitchFamily="2" charset="0"/>
              </a:rPr>
              <a:t>Nom du document</a:t>
            </a:r>
          </a:p>
        </p:txBody>
      </p:sp>
      <p:sp>
        <p:nvSpPr>
          <p:cNvPr id="18" name="ZoneTexte 17">
            <a:extLst>
              <a:ext uri="{FF2B5EF4-FFF2-40B4-BE49-F238E27FC236}">
                <a16:creationId xmlns:a16="http://schemas.microsoft.com/office/drawing/2014/main" xmlns="" id="{D04C913B-8F74-40E5-AEDE-D236C142437A}"/>
              </a:ext>
            </a:extLst>
          </p:cNvPr>
          <p:cNvSpPr txBox="1"/>
          <p:nvPr userDrawn="1"/>
        </p:nvSpPr>
        <p:spPr>
          <a:xfrm>
            <a:off x="7417265" y="5674715"/>
            <a:ext cx="1638126" cy="246221"/>
          </a:xfrm>
          <a:prstGeom prst="rect">
            <a:avLst/>
          </a:prstGeom>
          <a:noFill/>
        </p:spPr>
        <p:txBody>
          <a:bodyPr wrap="square" rtlCol="0">
            <a:spAutoFit/>
          </a:bodyPr>
          <a:lstStyle/>
          <a:p>
            <a:pPr algn="ctr"/>
            <a:r>
              <a:rPr lang="fr-FR" sz="1000" b="1" dirty="0">
                <a:latin typeface="Montserrat" panose="02000505000000020004" pitchFamily="2" charset="0"/>
              </a:rPr>
              <a:t>Version</a:t>
            </a:r>
          </a:p>
        </p:txBody>
      </p:sp>
    </p:spTree>
    <p:extLst>
      <p:ext uri="{BB962C8B-B14F-4D97-AF65-F5344CB8AC3E}">
        <p14:creationId xmlns:p14="http://schemas.microsoft.com/office/powerpoint/2010/main" val="175336719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DFB5BD5-6F43-4889-8799-C8F438198E11}"/>
              </a:ext>
            </a:extLst>
          </p:cNvPr>
          <p:cNvSpPr/>
          <p:nvPr userDrawn="1"/>
        </p:nvSpPr>
        <p:spPr>
          <a:xfrm>
            <a:off x="0" y="0"/>
            <a:ext cx="9906000" cy="6858000"/>
          </a:xfrm>
          <a:prstGeom prst="rect">
            <a:avLst/>
          </a:prstGeom>
          <a:solidFill>
            <a:srgbClr val="698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 name="Connecteur droit 4">
            <a:extLst>
              <a:ext uri="{FF2B5EF4-FFF2-40B4-BE49-F238E27FC236}">
                <a16:creationId xmlns:a16="http://schemas.microsoft.com/office/drawing/2014/main" xmlns="" id="{3DDCBF8A-C01B-44E4-9783-2545C8D6EA3D}"/>
              </a:ext>
            </a:extLst>
          </p:cNvPr>
          <p:cNvCxnSpPr>
            <a:cxnSpLocks/>
          </p:cNvCxnSpPr>
          <p:nvPr userDrawn="1"/>
        </p:nvCxnSpPr>
        <p:spPr>
          <a:xfrm>
            <a:off x="1046205" y="1202724"/>
            <a:ext cx="2106570" cy="0"/>
          </a:xfrm>
          <a:prstGeom prst="line">
            <a:avLst/>
          </a:prstGeom>
          <a:ln w="12700" cmpd="sng">
            <a:solidFill>
              <a:schemeClr val="bg1"/>
            </a:solidFill>
            <a:tailEnd w="med" len="sm"/>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xmlns="" id="{A3B0C328-AF85-440B-B4EF-8BF30B024FDE}"/>
              </a:ext>
            </a:extLst>
          </p:cNvPr>
          <p:cNvCxnSpPr>
            <a:cxnSpLocks/>
          </p:cNvCxnSpPr>
          <p:nvPr userDrawn="1"/>
        </p:nvCxnSpPr>
        <p:spPr>
          <a:xfrm>
            <a:off x="1046205" y="1259874"/>
            <a:ext cx="2106570" cy="0"/>
          </a:xfrm>
          <a:prstGeom prst="line">
            <a:avLst/>
          </a:prstGeom>
          <a:ln w="12700" cmpd="sng">
            <a:solidFill>
              <a:schemeClr val="bg1"/>
            </a:solidFill>
            <a:tailEnd w="med" len="sm"/>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xmlns="" id="{C4272F2E-8DE9-49FC-93A9-78EE6E937756}"/>
              </a:ext>
            </a:extLst>
          </p:cNvPr>
          <p:cNvSpPr txBox="1">
            <a:spLocks/>
          </p:cNvSpPr>
          <p:nvPr userDrawn="1"/>
        </p:nvSpPr>
        <p:spPr>
          <a:xfrm>
            <a:off x="930446" y="691207"/>
            <a:ext cx="2554288" cy="4699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SOMMAIRE</a:t>
            </a:r>
            <a:endParaRPr lang="fr-FR" dirty="0"/>
          </a:p>
        </p:txBody>
      </p:sp>
    </p:spTree>
    <p:extLst>
      <p:ext uri="{BB962C8B-B14F-4D97-AF65-F5344CB8AC3E}">
        <p14:creationId xmlns:p14="http://schemas.microsoft.com/office/powerpoint/2010/main" val="3742290037"/>
      </p:ext>
    </p:extLst>
  </p:cSld>
  <p:clrMap bg1="lt1" tx1="dk1" bg2="lt2" tx2="dk2" accent1="accent1" accent2="accent2" accent3="accent3" accent4="accent4" accent5="accent5" accent6="accent6" hlink="hlink" folHlink="folHlink"/>
  <p:sldLayoutIdLst>
    <p:sldLayoutId id="2147483681" r:id="rId1"/>
    <p:sldLayoutId id="21474836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DFB5BD5-6F43-4889-8799-C8F438198E11}"/>
              </a:ext>
            </a:extLst>
          </p:cNvPr>
          <p:cNvSpPr/>
          <p:nvPr userDrawn="1"/>
        </p:nvSpPr>
        <p:spPr>
          <a:xfrm>
            <a:off x="0" y="0"/>
            <a:ext cx="9906000" cy="6858000"/>
          </a:xfrm>
          <a:prstGeom prst="rect">
            <a:avLst/>
          </a:prstGeom>
          <a:solidFill>
            <a:srgbClr val="698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 name="Groupe 2">
            <a:extLst>
              <a:ext uri="{FF2B5EF4-FFF2-40B4-BE49-F238E27FC236}">
                <a16:creationId xmlns:a16="http://schemas.microsoft.com/office/drawing/2014/main" xmlns="" id="{F33D9F89-D893-4828-8834-CEE359732DDB}"/>
              </a:ext>
            </a:extLst>
          </p:cNvPr>
          <p:cNvGrpSpPr/>
          <p:nvPr userDrawn="1"/>
        </p:nvGrpSpPr>
        <p:grpSpPr>
          <a:xfrm>
            <a:off x="3383756" y="1514475"/>
            <a:ext cx="3138487" cy="3189846"/>
            <a:chOff x="3219450" y="1924050"/>
            <a:chExt cx="3352800" cy="3189846"/>
          </a:xfrm>
        </p:grpSpPr>
        <p:sp>
          <p:nvSpPr>
            <p:cNvPr id="6" name="Rectangle 5">
              <a:extLst>
                <a:ext uri="{FF2B5EF4-FFF2-40B4-BE49-F238E27FC236}">
                  <a16:creationId xmlns:a16="http://schemas.microsoft.com/office/drawing/2014/main" xmlns="" id="{70F0E848-DE31-45D5-8C41-990861A19441}"/>
                </a:ext>
              </a:extLst>
            </p:cNvPr>
            <p:cNvSpPr/>
            <p:nvPr userDrawn="1"/>
          </p:nvSpPr>
          <p:spPr>
            <a:xfrm>
              <a:off x="3219450" y="1924050"/>
              <a:ext cx="3352800" cy="153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sp>
          <p:nvSpPr>
            <p:cNvPr id="7" name="Rectangle 6">
              <a:extLst>
                <a:ext uri="{FF2B5EF4-FFF2-40B4-BE49-F238E27FC236}">
                  <a16:creationId xmlns:a16="http://schemas.microsoft.com/office/drawing/2014/main" xmlns="" id="{9BA9533A-C6BD-4BA0-BE2E-10DB72BCB961}"/>
                </a:ext>
              </a:extLst>
            </p:cNvPr>
            <p:cNvSpPr/>
            <p:nvPr userDrawn="1"/>
          </p:nvSpPr>
          <p:spPr>
            <a:xfrm>
              <a:off x="3219450" y="3171826"/>
              <a:ext cx="3352800" cy="194207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solidFill>
                  <a:schemeClr val="tx1"/>
                </a:solidFill>
              </a:endParaRPr>
            </a:p>
          </p:txBody>
        </p:sp>
      </p:grpSp>
    </p:spTree>
    <p:extLst>
      <p:ext uri="{BB962C8B-B14F-4D97-AF65-F5344CB8AC3E}">
        <p14:creationId xmlns:p14="http://schemas.microsoft.com/office/powerpoint/2010/main" val="1499803461"/>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xmlns="" id="{421F152D-0B4F-4427-989C-F163F46D45CF}"/>
              </a:ext>
            </a:extLst>
          </p:cNvPr>
          <p:cNvSpPr>
            <a:spLocks noChangeArrowheads="1"/>
          </p:cNvSpPr>
          <p:nvPr userDrawn="1"/>
        </p:nvSpPr>
        <p:spPr bwMode="auto">
          <a:xfrm>
            <a:off x="2076450" y="3838575"/>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cxnSp>
        <p:nvCxnSpPr>
          <p:cNvPr id="12" name="Connecteur droit 11">
            <a:extLst>
              <a:ext uri="{FF2B5EF4-FFF2-40B4-BE49-F238E27FC236}">
                <a16:creationId xmlns:a16="http://schemas.microsoft.com/office/drawing/2014/main" xmlns="" id="{D00F0D26-D25E-4988-96D5-393AD0CCE56B}"/>
              </a:ext>
            </a:extLst>
          </p:cNvPr>
          <p:cNvCxnSpPr>
            <a:cxnSpLocks/>
          </p:cNvCxnSpPr>
          <p:nvPr userDrawn="1"/>
        </p:nvCxnSpPr>
        <p:spPr>
          <a:xfrm>
            <a:off x="552450" y="855107"/>
            <a:ext cx="4572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75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descr="Une image contenant clipart&#10;&#10;Description générée avec un niveau de confiance élevé">
            <a:extLst>
              <a:ext uri="{FF2B5EF4-FFF2-40B4-BE49-F238E27FC236}">
                <a16:creationId xmlns:a16="http://schemas.microsoft.com/office/drawing/2014/main" xmlns="" id="{51690B6A-D5C8-437B-9582-7BFC48A4B3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32227" y="4133849"/>
            <a:ext cx="2658756" cy="893067"/>
          </a:xfrm>
          <a:prstGeom prst="rect">
            <a:avLst/>
          </a:prstGeom>
        </p:spPr>
      </p:pic>
      <p:pic>
        <p:nvPicPr>
          <p:cNvPr id="14" name="Image 13" descr="Une image contenant clipart&#10;&#10;Description générée avec un niveau de confiance élevé">
            <a:extLst>
              <a:ext uri="{FF2B5EF4-FFF2-40B4-BE49-F238E27FC236}">
                <a16:creationId xmlns:a16="http://schemas.microsoft.com/office/drawing/2014/main" xmlns="" id="{081D94AD-E83E-4425-AAAB-5E7975EB44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91" y="1735833"/>
            <a:ext cx="2325270" cy="781050"/>
          </a:xfrm>
          <a:prstGeom prst="rect">
            <a:avLst/>
          </a:prstGeom>
        </p:spPr>
      </p:pic>
      <p:pic>
        <p:nvPicPr>
          <p:cNvPr id="16" name="Image 15" descr="Une image contenant intérieur&#10;&#10;Description générée avec un niveau de confiance élevé">
            <a:extLst>
              <a:ext uri="{FF2B5EF4-FFF2-40B4-BE49-F238E27FC236}">
                <a16:creationId xmlns:a16="http://schemas.microsoft.com/office/drawing/2014/main" xmlns="" id="{570CA0CA-9B41-4559-9453-E07B91D5F10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39423" y="2857304"/>
            <a:ext cx="3247455" cy="1090809"/>
          </a:xfrm>
          <a:prstGeom prst="rect">
            <a:avLst/>
          </a:prstGeom>
        </p:spPr>
      </p:pic>
      <p:grpSp>
        <p:nvGrpSpPr>
          <p:cNvPr id="17" name="Groupe 16">
            <a:extLst>
              <a:ext uri="{FF2B5EF4-FFF2-40B4-BE49-F238E27FC236}">
                <a16:creationId xmlns:a16="http://schemas.microsoft.com/office/drawing/2014/main" xmlns="" id="{5B73B989-9D0B-4FF9-9B1B-1E8945C85021}"/>
              </a:ext>
            </a:extLst>
          </p:cNvPr>
          <p:cNvGrpSpPr/>
          <p:nvPr userDrawn="1"/>
        </p:nvGrpSpPr>
        <p:grpSpPr>
          <a:xfrm>
            <a:off x="2400300" y="4307518"/>
            <a:ext cx="4953000" cy="2043122"/>
            <a:chOff x="2400300" y="4097970"/>
            <a:chExt cx="4953000" cy="2043122"/>
          </a:xfrm>
        </p:grpSpPr>
        <p:pic>
          <p:nvPicPr>
            <p:cNvPr id="15" name="Image 14" descr="Une image contenant clipart&#10;&#10;Description générée avec un niveau de confiance très élevé">
              <a:extLst>
                <a:ext uri="{FF2B5EF4-FFF2-40B4-BE49-F238E27FC236}">
                  <a16:creationId xmlns:a16="http://schemas.microsoft.com/office/drawing/2014/main" xmlns="" id="{E410727C-5836-4DE7-BE63-4A45133FBB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93561" y="4097970"/>
              <a:ext cx="1766478" cy="593355"/>
            </a:xfrm>
            <a:prstGeom prst="rect">
              <a:avLst/>
            </a:prstGeom>
          </p:spPr>
        </p:pic>
        <p:sp>
          <p:nvSpPr>
            <p:cNvPr id="11" name="Rectangle 10">
              <a:extLst>
                <a:ext uri="{FF2B5EF4-FFF2-40B4-BE49-F238E27FC236}">
                  <a16:creationId xmlns:a16="http://schemas.microsoft.com/office/drawing/2014/main" xmlns="" id="{682E7F1C-9F58-4872-ADE9-CE2A58EB32EE}"/>
                </a:ext>
              </a:extLst>
            </p:cNvPr>
            <p:cNvSpPr/>
            <p:nvPr userDrawn="1"/>
          </p:nvSpPr>
          <p:spPr>
            <a:xfrm>
              <a:off x="2400300" y="5202373"/>
              <a:ext cx="4953000" cy="938719"/>
            </a:xfrm>
            <a:prstGeom prst="rect">
              <a:avLst/>
            </a:prstGeom>
          </p:spPr>
          <p:txBody>
            <a:bodyPr>
              <a:spAutoFit/>
            </a:bodyPr>
            <a:lstStyle/>
            <a:p>
              <a:pPr algn="ctr"/>
              <a:r>
                <a:rPr lang="fr-FR" sz="1100" b="1" i="0" u="none" strike="noStrike" baseline="0" dirty="0">
                  <a:latin typeface="Montserrat" panose="02000505000000020004" pitchFamily="2" charset="0"/>
                </a:rPr>
                <a:t>agence@ville-ouverte.com</a:t>
              </a:r>
            </a:p>
            <a:p>
              <a:pPr algn="ctr"/>
              <a:endParaRPr lang="fr-FR" sz="1100" b="0" i="0" u="none" strike="noStrike" baseline="0" dirty="0">
                <a:latin typeface="AvenirLTStd-Light" panose="020B0402020203020204" pitchFamily="34" charset="0"/>
              </a:endParaRPr>
            </a:p>
            <a:p>
              <a:pPr algn="ctr"/>
              <a:r>
                <a:rPr lang="fr-FR" sz="1100" b="0" i="0" u="none" strike="noStrike" baseline="0" dirty="0">
                  <a:latin typeface="AvenirLTStd-Light" panose="020B0402020203020204" pitchFamily="34" charset="0"/>
                </a:rPr>
                <a:t>26 bis rue Kléber</a:t>
              </a:r>
            </a:p>
            <a:p>
              <a:pPr algn="ctr"/>
              <a:r>
                <a:rPr lang="fr-FR" sz="1100" b="0" i="0" u="none" strike="noStrike" baseline="0" dirty="0">
                  <a:latin typeface="AvenirLTStd-Light" panose="020B0402020203020204" pitchFamily="34" charset="0"/>
                </a:rPr>
                <a:t>93100 Montreuil</a:t>
              </a:r>
            </a:p>
            <a:p>
              <a:pPr algn="ctr"/>
              <a:r>
                <a:rPr lang="fr-FR" sz="1100" b="0" i="0" u="none" strike="noStrike" baseline="0" dirty="0">
                  <a:latin typeface="AvenirLTStd-Light" panose="020B0402020203020204" pitchFamily="34" charset="0"/>
                </a:rPr>
                <a:t>01 41 63 14 41</a:t>
              </a:r>
              <a:endParaRPr lang="fr-FR" sz="1100" dirty="0"/>
            </a:p>
          </p:txBody>
        </p:sp>
      </p:grpSp>
    </p:spTree>
    <p:extLst>
      <p:ext uri="{BB962C8B-B14F-4D97-AF65-F5344CB8AC3E}">
        <p14:creationId xmlns:p14="http://schemas.microsoft.com/office/powerpoint/2010/main" val="6094732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svg"/><Relationship Id="rId3" Type="http://schemas.openxmlformats.org/officeDocument/2006/relationships/image" Target="../media/image20.png"/><Relationship Id="rId7" Type="http://schemas.openxmlformats.org/officeDocument/2006/relationships/image" Target="../media/image25.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9.sv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23.svg"/><Relationship Id="rId9" Type="http://schemas.openxmlformats.org/officeDocument/2006/relationships/image" Target="../media/image27.sv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3.wdp"/><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image" Target="../media/image26.jpeg"/><Relationship Id="rId7" Type="http://schemas.openxmlformats.org/officeDocument/2006/relationships/image" Target="../media/image37.svg"/><Relationship Id="rId12" Type="http://schemas.openxmlformats.org/officeDocument/2006/relationships/image" Target="../media/image41.svg"/><Relationship Id="rId2" Type="http://schemas.openxmlformats.org/officeDocument/2006/relationships/image" Target="../media/image25.jpeg"/><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35.svg"/><Relationship Id="rId10" Type="http://schemas.openxmlformats.org/officeDocument/2006/relationships/image" Target="../media/image39.svg"/><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image" Target="../media/image31.sv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45.svg"/><Relationship Id="rId5" Type="http://schemas.openxmlformats.org/officeDocument/2006/relationships/image" Target="../media/image32.png"/><Relationship Id="rId10" Type="http://schemas.openxmlformats.org/officeDocument/2006/relationships/image" Target="../media/image34.jpeg"/><Relationship Id="rId4" Type="http://schemas.openxmlformats.org/officeDocument/2006/relationships/image" Target="../media/image43.svg"/><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50.svg"/><Relationship Id="rId4" Type="http://schemas.openxmlformats.org/officeDocument/2006/relationships/image" Target="../media/image36.png"/><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57.svg"/><Relationship Id="rId2" Type="http://schemas.openxmlformats.org/officeDocument/2006/relationships/image" Target="../media/image39.jpeg"/><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61.svg"/><Relationship Id="rId5" Type="http://schemas.openxmlformats.org/officeDocument/2006/relationships/image" Target="../media/image54.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59.sv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47.jpeg"/><Relationship Id="rId3" Type="http://schemas.openxmlformats.org/officeDocument/2006/relationships/image" Target="../media/image63.svg"/><Relationship Id="rId7" Type="http://schemas.openxmlformats.org/officeDocument/2006/relationships/image" Target="../media/image38.png"/><Relationship Id="rId12" Type="http://schemas.openxmlformats.org/officeDocument/2006/relationships/image" Target="../media/image69.svg"/><Relationship Id="rId2" Type="http://schemas.openxmlformats.org/officeDocument/2006/relationships/image" Target="../media/image43.png"/><Relationship Id="rId16" Type="http://schemas.openxmlformats.org/officeDocument/2006/relationships/image" Target="../media/image73.sv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46.png"/><Relationship Id="rId5" Type="http://schemas.openxmlformats.org/officeDocument/2006/relationships/image" Target="../media/image65.svg"/><Relationship Id="rId15" Type="http://schemas.openxmlformats.org/officeDocument/2006/relationships/image" Target="../media/image49.png"/><Relationship Id="rId10" Type="http://schemas.openxmlformats.org/officeDocument/2006/relationships/image" Target="../media/image67.svg"/><Relationship Id="rId4" Type="http://schemas.openxmlformats.org/officeDocument/2006/relationships/image" Target="../media/image44.png"/><Relationship Id="rId9" Type="http://schemas.openxmlformats.org/officeDocument/2006/relationships/image" Target="../media/image45.png"/><Relationship Id="rId1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52.jpeg"/><Relationship Id="rId3" Type="http://schemas.openxmlformats.org/officeDocument/2006/relationships/image" Target="../media/image52.svg"/><Relationship Id="rId7" Type="http://schemas.openxmlformats.org/officeDocument/2006/relationships/image" Target="../media/image50.png"/><Relationship Id="rId12" Type="http://schemas.openxmlformats.org/officeDocument/2006/relationships/image" Target="../media/image77.sv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54.svg"/><Relationship Id="rId11" Type="http://schemas.openxmlformats.org/officeDocument/2006/relationships/image" Target="../media/image51.png"/><Relationship Id="rId5" Type="http://schemas.openxmlformats.org/officeDocument/2006/relationships/image" Target="../media/image38.png"/><Relationship Id="rId10" Type="http://schemas.openxmlformats.org/officeDocument/2006/relationships/image" Target="../media/image67.svg"/><Relationship Id="rId4" Type="http://schemas.openxmlformats.org/officeDocument/2006/relationships/image" Target="../media/image17.pn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7.jpeg"/><Relationship Id="rId3" Type="http://schemas.openxmlformats.org/officeDocument/2006/relationships/image" Target="../media/image80.svg"/><Relationship Id="rId7" Type="http://schemas.openxmlformats.org/officeDocument/2006/relationships/image" Target="../media/image38.png"/><Relationship Id="rId12" Type="http://schemas.openxmlformats.org/officeDocument/2006/relationships/image" Target="../media/image86.svg"/><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82.svg"/><Relationship Id="rId10" Type="http://schemas.openxmlformats.org/officeDocument/2006/relationships/image" Target="../media/image84.svg"/><Relationship Id="rId4" Type="http://schemas.openxmlformats.org/officeDocument/2006/relationships/image" Target="../media/image54.pn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4.sv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38.png"/><Relationship Id="rId2"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60.png"/><Relationship Id="rId11" Type="http://schemas.openxmlformats.org/officeDocument/2006/relationships/image" Target="../media/image17.png"/><Relationship Id="rId5" Type="http://schemas.openxmlformats.org/officeDocument/2006/relationships/image" Target="../media/image91.svg"/><Relationship Id="rId10" Type="http://schemas.openxmlformats.org/officeDocument/2006/relationships/image" Target="../media/image62.jpeg"/><Relationship Id="rId4" Type="http://schemas.openxmlformats.org/officeDocument/2006/relationships/image" Target="../media/image59.png"/><Relationship Id="rId9" Type="http://schemas.openxmlformats.org/officeDocument/2006/relationships/image" Target="../media/image95.svg"/></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98.svg"/></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68.jpeg"/><Relationship Id="rId3" Type="http://schemas.openxmlformats.org/officeDocument/2006/relationships/image" Target="../media/image100.svg"/><Relationship Id="rId7" Type="http://schemas.openxmlformats.org/officeDocument/2006/relationships/image" Target="../media/image65.png"/><Relationship Id="rId12" Type="http://schemas.openxmlformats.org/officeDocument/2006/relationships/image" Target="../media/image106.svg"/><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98.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104.svg"/><Relationship Id="rId4" Type="http://schemas.openxmlformats.org/officeDocument/2006/relationships/image" Target="../media/image17.pn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63.png"/><Relationship Id="rId7" Type="http://schemas.openxmlformats.org/officeDocument/2006/relationships/image" Target="../media/image70.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109.sv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113.svg"/><Relationship Id="rId4" Type="http://schemas.openxmlformats.org/officeDocument/2006/relationships/image" Target="../media/image98.svg"/><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63.png"/><Relationship Id="rId7" Type="http://schemas.openxmlformats.org/officeDocument/2006/relationships/image" Target="../media/image74.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116.svg"/><Relationship Id="rId11" Type="http://schemas.openxmlformats.org/officeDocument/2006/relationships/image" Target="../media/image76.jpeg"/><Relationship Id="rId5" Type="http://schemas.openxmlformats.org/officeDocument/2006/relationships/image" Target="../media/image73.png"/><Relationship Id="rId10" Type="http://schemas.openxmlformats.org/officeDocument/2006/relationships/image" Target="../media/image120.svg"/><Relationship Id="rId4" Type="http://schemas.openxmlformats.org/officeDocument/2006/relationships/image" Target="../media/image98.svg"/><Relationship Id="rId9" Type="http://schemas.openxmlformats.org/officeDocument/2006/relationships/image" Target="../media/image75.png"/></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image" Target="../media/image17.png"/><Relationship Id="rId7" Type="http://schemas.openxmlformats.org/officeDocument/2006/relationships/image" Target="../media/image124.svg"/><Relationship Id="rId12" Type="http://schemas.openxmlformats.org/officeDocument/2006/relationships/image" Target="../media/image81.jpeg"/><Relationship Id="rId2" Type="http://schemas.openxmlformats.org/officeDocument/2006/relationships/image" Target="../media/image77.jpeg"/><Relationship Id="rId1" Type="http://schemas.openxmlformats.org/officeDocument/2006/relationships/slideLayout" Target="../slideLayouts/slideLayout9.xml"/><Relationship Id="rId6" Type="http://schemas.openxmlformats.org/officeDocument/2006/relationships/image" Target="../media/image78.png"/><Relationship Id="rId11" Type="http://schemas.openxmlformats.org/officeDocument/2006/relationships/image" Target="../media/image128.svg"/><Relationship Id="rId5" Type="http://schemas.openxmlformats.org/officeDocument/2006/relationships/image" Target="../media/image98.svg"/><Relationship Id="rId10" Type="http://schemas.openxmlformats.org/officeDocument/2006/relationships/image" Target="../media/image80.png"/><Relationship Id="rId4" Type="http://schemas.openxmlformats.org/officeDocument/2006/relationships/image" Target="../media/image63.png"/><Relationship Id="rId9" Type="http://schemas.openxmlformats.org/officeDocument/2006/relationships/image" Target="../media/image126.svg"/><Relationship Id="rId14" Type="http://schemas.openxmlformats.org/officeDocument/2006/relationships/image" Target="../media/image83.jpeg"/></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7.png"/><Relationship Id="rId7" Type="http://schemas.openxmlformats.org/officeDocument/2006/relationships/image" Target="../media/image134.svg"/><Relationship Id="rId2" Type="http://schemas.openxmlformats.org/officeDocument/2006/relationships/image" Target="../media/image84.jpe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138.svg"/><Relationship Id="rId5" Type="http://schemas.openxmlformats.org/officeDocument/2006/relationships/image" Target="../media/image98.svg"/><Relationship Id="rId10" Type="http://schemas.openxmlformats.org/officeDocument/2006/relationships/image" Target="../media/image87.png"/><Relationship Id="rId4" Type="http://schemas.openxmlformats.org/officeDocument/2006/relationships/image" Target="../media/image63.png"/><Relationship Id="rId9" Type="http://schemas.openxmlformats.org/officeDocument/2006/relationships/image" Target="../media/image136.svg"/></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92.jpeg"/><Relationship Id="rId3" Type="http://schemas.openxmlformats.org/officeDocument/2006/relationships/image" Target="../media/image63.png"/><Relationship Id="rId7" Type="http://schemas.openxmlformats.org/officeDocument/2006/relationships/image" Target="../media/image89.png"/><Relationship Id="rId12" Type="http://schemas.openxmlformats.org/officeDocument/2006/relationships/image" Target="../media/image146.sv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140.svg"/><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image" Target="../media/image144.svg"/><Relationship Id="rId4" Type="http://schemas.openxmlformats.org/officeDocument/2006/relationships/image" Target="../media/image98.svg"/><Relationship Id="rId9"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97.jpeg"/><Relationship Id="rId3" Type="http://schemas.openxmlformats.org/officeDocument/2006/relationships/image" Target="../media/image63.png"/><Relationship Id="rId7" Type="http://schemas.openxmlformats.org/officeDocument/2006/relationships/image" Target="../media/image94.png"/><Relationship Id="rId12" Type="http://schemas.openxmlformats.org/officeDocument/2006/relationships/image" Target="../media/image155.sv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149.svg"/><Relationship Id="rId11" Type="http://schemas.openxmlformats.org/officeDocument/2006/relationships/image" Target="../media/image96.png"/><Relationship Id="rId5" Type="http://schemas.openxmlformats.org/officeDocument/2006/relationships/image" Target="../media/image93.png"/><Relationship Id="rId10" Type="http://schemas.openxmlformats.org/officeDocument/2006/relationships/image" Target="../media/image153.svg"/><Relationship Id="rId4" Type="http://schemas.openxmlformats.org/officeDocument/2006/relationships/image" Target="../media/image98.svg"/><Relationship Id="rId9"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03.jpeg"/><Relationship Id="rId3" Type="http://schemas.openxmlformats.org/officeDocument/2006/relationships/image" Target="../media/image63.png"/><Relationship Id="rId7" Type="http://schemas.openxmlformats.org/officeDocument/2006/relationships/image" Target="../media/image98.png"/><Relationship Id="rId12" Type="http://schemas.openxmlformats.org/officeDocument/2006/relationships/image" Target="../media/image102.jpe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93.svg"/><Relationship Id="rId11" Type="http://schemas.openxmlformats.org/officeDocument/2006/relationships/image" Target="../media/image101.jpeg"/><Relationship Id="rId5" Type="http://schemas.openxmlformats.org/officeDocument/2006/relationships/image" Target="../media/image60.png"/><Relationship Id="rId10" Type="http://schemas.openxmlformats.org/officeDocument/2006/relationships/image" Target="../media/image100.jpeg"/><Relationship Id="rId4" Type="http://schemas.openxmlformats.org/officeDocument/2006/relationships/image" Target="../media/image98.svg"/><Relationship Id="rId9" Type="http://schemas.openxmlformats.org/officeDocument/2006/relationships/image" Target="../media/image99.jpeg"/><Relationship Id="rId1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70.svg"/><Relationship Id="rId2" Type="http://schemas.openxmlformats.org/officeDocument/2006/relationships/image" Target="../media/image105.png"/><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68.sv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70.sv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68.svg"/><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xmlns="" id="{48DD474A-A8F2-41E9-AD98-F2AD0C1FB0CC}"/>
              </a:ext>
            </a:extLst>
          </p:cNvPr>
          <p:cNvSpPr>
            <a:spLocks noGrp="1"/>
          </p:cNvSpPr>
          <p:nvPr>
            <p:ph type="body" sz="quarter" idx="18"/>
          </p:nvPr>
        </p:nvSpPr>
        <p:spPr>
          <a:xfrm>
            <a:off x="6478586" y="3114627"/>
            <a:ext cx="2244725" cy="1178267"/>
          </a:xfrm>
        </p:spPr>
        <p:txBody>
          <a:bodyPr/>
          <a:lstStyle/>
          <a:p>
            <a:pPr marL="0" indent="0" algn="ctr">
              <a:buNone/>
            </a:pPr>
            <a:r>
              <a:rPr lang="fr-FR" dirty="0"/>
              <a:t>VILLE OUVERTE</a:t>
            </a:r>
          </a:p>
          <a:p>
            <a:pPr marL="0" indent="0" algn="ctr">
              <a:buNone/>
            </a:pPr>
            <a:r>
              <a:rPr lang="fr-FR" dirty="0"/>
              <a:t>ATOPIA</a:t>
            </a:r>
          </a:p>
          <a:p>
            <a:pPr marL="0" indent="0" algn="ctr">
              <a:buNone/>
            </a:pPr>
            <a:r>
              <a:rPr lang="fr-FR" dirty="0"/>
              <a:t>NOVASCOPIA</a:t>
            </a:r>
          </a:p>
          <a:p>
            <a:pPr marL="0" indent="0" algn="ctr">
              <a:buNone/>
            </a:pPr>
            <a:r>
              <a:rPr lang="fr-FR" dirty="0"/>
              <a:t>IETI</a:t>
            </a:r>
          </a:p>
        </p:txBody>
      </p:sp>
      <p:sp>
        <p:nvSpPr>
          <p:cNvPr id="11" name="Rectangle 10">
            <a:extLst>
              <a:ext uri="{FF2B5EF4-FFF2-40B4-BE49-F238E27FC236}">
                <a16:creationId xmlns:a16="http://schemas.microsoft.com/office/drawing/2014/main" xmlns="" id="{BAD2B131-D84E-4B9B-BB87-9DCBDA38138F}"/>
              </a:ext>
            </a:extLst>
          </p:cNvPr>
          <p:cNvSpPr/>
          <p:nvPr/>
        </p:nvSpPr>
        <p:spPr>
          <a:xfrm>
            <a:off x="6259516" y="4710669"/>
            <a:ext cx="2684838" cy="738664"/>
          </a:xfrm>
          <a:prstGeom prst="rect">
            <a:avLst/>
          </a:prstGeom>
        </p:spPr>
        <p:txBody>
          <a:bodyPr wrap="none">
            <a:spAutoFit/>
          </a:bodyPr>
          <a:lstStyle/>
          <a:p>
            <a:pPr algn="ctr" defTabSz="914400"/>
            <a:r>
              <a:rPr lang="fr-FR" sz="1400" dirty="0">
                <a:solidFill>
                  <a:schemeClr val="bg1"/>
                </a:solidFill>
                <a:latin typeface="Avenir LT Std 35 Light" panose="020B0402020203020204" pitchFamily="34" charset="0"/>
              </a:rPr>
              <a:t>CHAMBRE D’AGRICULTURE 80</a:t>
            </a:r>
          </a:p>
          <a:p>
            <a:pPr algn="ctr" defTabSz="914400"/>
            <a:r>
              <a:rPr lang="fr-FR" sz="1400" dirty="0">
                <a:solidFill>
                  <a:schemeClr val="bg1"/>
                </a:solidFill>
                <a:latin typeface="Avenir LT Std 35 Light" panose="020B0402020203020204" pitchFamily="34" charset="0"/>
              </a:rPr>
              <a:t>-</a:t>
            </a:r>
          </a:p>
          <a:p>
            <a:pPr algn="ctr" defTabSz="914400"/>
            <a:r>
              <a:rPr lang="fr-FR" sz="1400" dirty="0">
                <a:solidFill>
                  <a:schemeClr val="bg1"/>
                </a:solidFill>
                <a:latin typeface="Avenir LT Std 35 Light" panose="020B0402020203020204" pitchFamily="34" charset="0"/>
              </a:rPr>
              <a:t>QUARTIER LIBRE</a:t>
            </a:r>
          </a:p>
        </p:txBody>
      </p:sp>
      <p:sp>
        <p:nvSpPr>
          <p:cNvPr id="12" name="Espace réservé du texte 6">
            <a:extLst>
              <a:ext uri="{FF2B5EF4-FFF2-40B4-BE49-F238E27FC236}">
                <a16:creationId xmlns:a16="http://schemas.microsoft.com/office/drawing/2014/main" xmlns="" id="{85F16641-C3DA-4C37-A611-9E3640EA8061}"/>
              </a:ext>
            </a:extLst>
          </p:cNvPr>
          <p:cNvSpPr txBox="1">
            <a:spLocks/>
          </p:cNvSpPr>
          <p:nvPr/>
        </p:nvSpPr>
        <p:spPr>
          <a:xfrm>
            <a:off x="6383034" y="1196886"/>
            <a:ext cx="2684765" cy="338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CC DU GRAND ROYE</a:t>
            </a:r>
          </a:p>
        </p:txBody>
      </p:sp>
      <p:sp>
        <p:nvSpPr>
          <p:cNvPr id="13" name="Espace réservé du texte 7">
            <a:extLst>
              <a:ext uri="{FF2B5EF4-FFF2-40B4-BE49-F238E27FC236}">
                <a16:creationId xmlns:a16="http://schemas.microsoft.com/office/drawing/2014/main" xmlns="" id="{F686D1B8-555C-4474-BCD6-1A4EFFD9794A}"/>
              </a:ext>
            </a:extLst>
          </p:cNvPr>
          <p:cNvSpPr txBox="1">
            <a:spLocks/>
          </p:cNvSpPr>
          <p:nvPr/>
        </p:nvSpPr>
        <p:spPr>
          <a:xfrm>
            <a:off x="6383035" y="1733184"/>
            <a:ext cx="2244725" cy="338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ÉLABORATION PLUi</a:t>
            </a:r>
          </a:p>
        </p:txBody>
      </p:sp>
      <p:sp>
        <p:nvSpPr>
          <p:cNvPr id="14" name="Espace réservé du texte 8">
            <a:extLst>
              <a:ext uri="{FF2B5EF4-FFF2-40B4-BE49-F238E27FC236}">
                <a16:creationId xmlns:a16="http://schemas.microsoft.com/office/drawing/2014/main" xmlns="" id="{9BDADBA1-8916-4C17-9B8B-C9D93DC7F074}"/>
              </a:ext>
            </a:extLst>
          </p:cNvPr>
          <p:cNvSpPr txBox="1">
            <a:spLocks/>
          </p:cNvSpPr>
          <p:nvPr/>
        </p:nvSpPr>
        <p:spPr>
          <a:xfrm>
            <a:off x="6383035" y="2178669"/>
            <a:ext cx="2561318" cy="732609"/>
          </a:xfrm>
          <a:prstGeom prst="rect">
            <a:avLst/>
          </a:prstGeom>
        </p:spPr>
        <p:txBody>
          <a:bodyPr/>
          <a:lstStyle>
            <a:lvl1pPr marL="0" indent="0" algn="l" defTabSz="914400" rtl="0" eaLnBrk="1" latinLnBrk="0" hangingPunct="1">
              <a:lnSpc>
                <a:spcPct val="90000"/>
              </a:lnSpc>
              <a:spcBef>
                <a:spcPts val="1000"/>
              </a:spcBef>
              <a:buFontTx/>
              <a:buNone/>
              <a:defRPr sz="1400" b="1"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dirty="0"/>
          </a:p>
          <a:p>
            <a:pPr>
              <a:lnSpc>
                <a:spcPct val="100000"/>
              </a:lnSpc>
            </a:pPr>
            <a:r>
              <a:rPr lang="fr-FR" dirty="0"/>
              <a:t>COMITÉ DE PILOTAGE N°2</a:t>
            </a:r>
          </a:p>
        </p:txBody>
      </p:sp>
      <p:sp>
        <p:nvSpPr>
          <p:cNvPr id="15" name="Espace réservé du texte 9">
            <a:extLst>
              <a:ext uri="{FF2B5EF4-FFF2-40B4-BE49-F238E27FC236}">
                <a16:creationId xmlns:a16="http://schemas.microsoft.com/office/drawing/2014/main" xmlns="" id="{5315B2F3-1CA5-411D-ACCB-B72D0AAF0E0D}"/>
              </a:ext>
            </a:extLst>
          </p:cNvPr>
          <p:cNvSpPr txBox="1">
            <a:spLocks/>
          </p:cNvSpPr>
          <p:nvPr/>
        </p:nvSpPr>
        <p:spPr>
          <a:xfrm>
            <a:off x="6478586" y="3114627"/>
            <a:ext cx="2244725" cy="1178267"/>
          </a:xfrm>
          <a:prstGeom prst="rect">
            <a:avLst/>
          </a:prstGeom>
        </p:spPr>
        <p:txBody>
          <a:bodyPr/>
          <a:lstStyle>
            <a:lvl1pPr marL="171450" indent="-171450" algn="l" defTabSz="914400" rtl="0" eaLnBrk="1" latinLnBrk="0" hangingPunct="1">
              <a:lnSpc>
                <a:spcPct val="90000"/>
              </a:lnSpc>
              <a:spcBef>
                <a:spcPts val="1000"/>
              </a:spcBef>
              <a:buFontTx/>
              <a:buChar char="-"/>
              <a:defRPr sz="1400" b="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fr-FR"/>
              <a:t>VILLE OUVERTE</a:t>
            </a:r>
          </a:p>
          <a:p>
            <a:pPr marL="0" indent="0" algn="ctr">
              <a:buFontTx/>
              <a:buNone/>
            </a:pPr>
            <a:r>
              <a:rPr lang="fr-FR"/>
              <a:t>ATOPIA</a:t>
            </a:r>
          </a:p>
          <a:p>
            <a:pPr marL="0" indent="0" algn="ctr">
              <a:buFontTx/>
              <a:buNone/>
            </a:pPr>
            <a:r>
              <a:rPr lang="fr-FR"/>
              <a:t>NOVASCOPIA</a:t>
            </a:r>
          </a:p>
          <a:p>
            <a:pPr marL="0" indent="0" algn="ctr">
              <a:buFontTx/>
              <a:buNone/>
            </a:pPr>
            <a:r>
              <a:rPr lang="fr-FR"/>
              <a:t>IETI</a:t>
            </a:r>
            <a:endParaRPr lang="fr-FR" dirty="0"/>
          </a:p>
        </p:txBody>
      </p:sp>
      <p:sp>
        <p:nvSpPr>
          <p:cNvPr id="16" name="Rectangle 15">
            <a:extLst>
              <a:ext uri="{FF2B5EF4-FFF2-40B4-BE49-F238E27FC236}">
                <a16:creationId xmlns:a16="http://schemas.microsoft.com/office/drawing/2014/main" xmlns="" id="{B08CF9A3-D46F-43EE-A519-D5A497C1BE59}"/>
              </a:ext>
            </a:extLst>
          </p:cNvPr>
          <p:cNvSpPr/>
          <p:nvPr/>
        </p:nvSpPr>
        <p:spPr>
          <a:xfrm>
            <a:off x="6259515" y="4710669"/>
            <a:ext cx="2684838" cy="738664"/>
          </a:xfrm>
          <a:prstGeom prst="rect">
            <a:avLst/>
          </a:prstGeom>
        </p:spPr>
        <p:txBody>
          <a:bodyPr wrap="none">
            <a:spAutoFit/>
          </a:bodyPr>
          <a:lstStyle/>
          <a:p>
            <a:pPr algn="ctr" defTabSz="914400"/>
            <a:r>
              <a:rPr lang="fr-FR" sz="1400" dirty="0">
                <a:solidFill>
                  <a:schemeClr val="bg1"/>
                </a:solidFill>
                <a:latin typeface="Avenir LT Std 35 Light" panose="020B0402020203020204" pitchFamily="34" charset="0"/>
              </a:rPr>
              <a:t>CHAMBRE D’AGRICULTURE 80</a:t>
            </a:r>
          </a:p>
          <a:p>
            <a:pPr algn="ctr" defTabSz="914400"/>
            <a:r>
              <a:rPr lang="fr-FR" sz="1400" dirty="0">
                <a:solidFill>
                  <a:schemeClr val="bg1"/>
                </a:solidFill>
                <a:latin typeface="Avenir LT Std 35 Light" panose="020B0402020203020204" pitchFamily="34" charset="0"/>
              </a:rPr>
              <a:t>-</a:t>
            </a:r>
          </a:p>
          <a:p>
            <a:pPr algn="ctr" defTabSz="914400"/>
            <a:r>
              <a:rPr lang="fr-FR" sz="1400" dirty="0">
                <a:solidFill>
                  <a:schemeClr val="bg1"/>
                </a:solidFill>
                <a:latin typeface="Avenir LT Std 35 Light" panose="020B0402020203020204" pitchFamily="34" charset="0"/>
              </a:rPr>
              <a:t>QUARTIER LIBRE</a:t>
            </a:r>
          </a:p>
        </p:txBody>
      </p:sp>
      <p:pic>
        <p:nvPicPr>
          <p:cNvPr id="17" name="Graphique 16">
            <a:extLst>
              <a:ext uri="{FF2B5EF4-FFF2-40B4-BE49-F238E27FC236}">
                <a16:creationId xmlns:a16="http://schemas.microsoft.com/office/drawing/2014/main" xmlns="" id="{79FDD340-F8D2-4EA0-A52C-F9FFC50628E7}"/>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25020" t="-12655" b="1"/>
          <a:stretch/>
        </p:blipFill>
        <p:spPr>
          <a:xfrm>
            <a:off x="5016343" y="252919"/>
            <a:ext cx="3928010" cy="532622"/>
          </a:xfrm>
          <a:prstGeom prst="rect">
            <a:avLst/>
          </a:prstGeom>
        </p:spPr>
      </p:pic>
      <p:pic>
        <p:nvPicPr>
          <p:cNvPr id="3" name="Graphique 2">
            <a:extLst>
              <a:ext uri="{FF2B5EF4-FFF2-40B4-BE49-F238E27FC236}">
                <a16:creationId xmlns:a16="http://schemas.microsoft.com/office/drawing/2014/main" xmlns="" id="{1FD6099E-D6C2-4E6C-9DC9-1711E5350B3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210675" y="336806"/>
            <a:ext cx="276226" cy="429685"/>
          </a:xfrm>
          <a:prstGeom prst="rect">
            <a:avLst/>
          </a:prstGeom>
        </p:spPr>
      </p:pic>
      <p:pic>
        <p:nvPicPr>
          <p:cNvPr id="4" name="Image 3">
            <a:extLst>
              <a:ext uri="{FF2B5EF4-FFF2-40B4-BE49-F238E27FC236}">
                <a16:creationId xmlns:a16="http://schemas.microsoft.com/office/drawing/2014/main" xmlns="" id="{4334C86E-4A90-4301-8C8E-2822DF577B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584" y="391803"/>
            <a:ext cx="1135416" cy="334937"/>
          </a:xfrm>
          <a:prstGeom prst="rect">
            <a:avLst/>
          </a:prstGeom>
        </p:spPr>
      </p:pic>
    </p:spTree>
    <p:extLst>
      <p:ext uri="{BB962C8B-B14F-4D97-AF65-F5344CB8AC3E}">
        <p14:creationId xmlns:p14="http://schemas.microsoft.com/office/powerpoint/2010/main" val="539508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sp>
        <p:nvSpPr>
          <p:cNvPr id="4" name="Espace réservé du texte 6">
            <a:extLst>
              <a:ext uri="{FF2B5EF4-FFF2-40B4-BE49-F238E27FC236}">
                <a16:creationId xmlns:a16="http://schemas.microsoft.com/office/drawing/2014/main" xmlns="" id="{779C1EF1-F7E3-4E41-A9B4-0A020AD8D86D}"/>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LA FORME ET L’ESPRIT DU DOCUMENT</a:t>
            </a:r>
          </a:p>
        </p:txBody>
      </p:sp>
      <p:sp>
        <p:nvSpPr>
          <p:cNvPr id="5" name="ZoneTexte 4">
            <a:extLst>
              <a:ext uri="{FF2B5EF4-FFF2-40B4-BE49-F238E27FC236}">
                <a16:creationId xmlns:a16="http://schemas.microsoft.com/office/drawing/2014/main" xmlns="" id="{06A272D3-1583-4B7F-A4DC-978B65048432}"/>
              </a:ext>
            </a:extLst>
          </p:cNvPr>
          <p:cNvSpPr txBox="1"/>
          <p:nvPr/>
        </p:nvSpPr>
        <p:spPr>
          <a:xfrm>
            <a:off x="468187" y="1645964"/>
            <a:ext cx="8424936" cy="338554"/>
          </a:xfrm>
          <a:prstGeom prst="rect">
            <a:avLst/>
          </a:prstGeom>
          <a:noFill/>
        </p:spPr>
        <p:txBody>
          <a:bodyPr wrap="square" rtlCol="0">
            <a:spAutoFit/>
          </a:bodyPr>
          <a:lstStyle/>
          <a:p>
            <a:pPr marL="0" lvl="1"/>
            <a:r>
              <a:rPr lang="fr-FR" sz="1600" dirty="0"/>
              <a:t>Le Projet d’Aménagement et de Développement Durables (PADD) : texte et cartographie</a:t>
            </a:r>
          </a:p>
        </p:txBody>
      </p:sp>
      <p:pic>
        <p:nvPicPr>
          <p:cNvPr id="6" name="Image 5">
            <a:extLst>
              <a:ext uri="{FF2B5EF4-FFF2-40B4-BE49-F238E27FC236}">
                <a16:creationId xmlns:a16="http://schemas.microsoft.com/office/drawing/2014/main" xmlns="" id="{1FF0A727-A10B-41E8-8970-C0478F5252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704" y="2219559"/>
            <a:ext cx="5652120" cy="3996702"/>
          </a:xfrm>
          <a:prstGeom prst="rect">
            <a:avLst/>
          </a:prstGeom>
          <a:ln>
            <a:solidFill>
              <a:schemeClr val="tx1"/>
            </a:solidFill>
          </a:ln>
        </p:spPr>
      </p:pic>
      <p:pic>
        <p:nvPicPr>
          <p:cNvPr id="7" name="Image 6">
            <a:extLst>
              <a:ext uri="{FF2B5EF4-FFF2-40B4-BE49-F238E27FC236}">
                <a16:creationId xmlns:a16="http://schemas.microsoft.com/office/drawing/2014/main" xmlns="" id="{6BA51B9B-45B1-4C0C-9A4E-233CBDCBE8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39" t="15181" r="20862" b="6602"/>
          <a:stretch/>
        </p:blipFill>
        <p:spPr>
          <a:xfrm>
            <a:off x="6606902" y="2219559"/>
            <a:ext cx="3096344" cy="2402719"/>
          </a:xfrm>
          <a:prstGeom prst="rect">
            <a:avLst/>
          </a:prstGeom>
          <a:ln>
            <a:solidFill>
              <a:schemeClr val="tx1"/>
            </a:solidFill>
          </a:ln>
        </p:spPr>
      </p:pic>
    </p:spTree>
    <p:extLst>
      <p:ext uri="{BB962C8B-B14F-4D97-AF65-F5344CB8AC3E}">
        <p14:creationId xmlns:p14="http://schemas.microsoft.com/office/powerpoint/2010/main" val="1217957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sp>
        <p:nvSpPr>
          <p:cNvPr id="12" name="Espace réservé du texte 6">
            <a:extLst>
              <a:ext uri="{FF2B5EF4-FFF2-40B4-BE49-F238E27FC236}">
                <a16:creationId xmlns:a16="http://schemas.microsoft.com/office/drawing/2014/main" xmlns="" id="{C71F881F-2E7B-4DC4-B658-1156FB1EAC39}"/>
              </a:ext>
            </a:extLst>
          </p:cNvPr>
          <p:cNvSpPr txBox="1">
            <a:spLocks/>
          </p:cNvSpPr>
          <p:nvPr/>
        </p:nvSpPr>
        <p:spPr>
          <a:xfrm>
            <a:off x="468187" y="3429000"/>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FR" dirty="0">
              <a:solidFill>
                <a:schemeClr val="accent1"/>
              </a:solidFill>
            </a:endParaRPr>
          </a:p>
        </p:txBody>
      </p:sp>
      <p:sp>
        <p:nvSpPr>
          <p:cNvPr id="9" name="Espace réservé du texte 6">
            <a:extLst>
              <a:ext uri="{FF2B5EF4-FFF2-40B4-BE49-F238E27FC236}">
                <a16:creationId xmlns:a16="http://schemas.microsoft.com/office/drawing/2014/main" xmlns="" id="{CA5F8A2D-709A-43C1-8699-E6EABCA16FB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THÈMES &amp; AXES TRAVAILLÉS EN COMITÉ DE SUIVI</a:t>
            </a:r>
          </a:p>
        </p:txBody>
      </p:sp>
      <p:sp>
        <p:nvSpPr>
          <p:cNvPr id="10" name="ZoneTexte 9">
            <a:extLst>
              <a:ext uri="{FF2B5EF4-FFF2-40B4-BE49-F238E27FC236}">
                <a16:creationId xmlns:a16="http://schemas.microsoft.com/office/drawing/2014/main" xmlns="" id="{ADF6EE5D-FCA2-41DF-B5DB-1FEA53598ADE}"/>
              </a:ext>
            </a:extLst>
          </p:cNvPr>
          <p:cNvSpPr txBox="1"/>
          <p:nvPr/>
        </p:nvSpPr>
        <p:spPr>
          <a:xfrm>
            <a:off x="468187" y="1661883"/>
            <a:ext cx="8858375" cy="2897203"/>
          </a:xfrm>
          <a:prstGeom prst="rect">
            <a:avLst/>
          </a:prstGeom>
          <a:noFill/>
        </p:spPr>
        <p:txBody>
          <a:bodyPr wrap="square" rtlCol="0">
            <a:spAutoFit/>
          </a:bodyPr>
          <a:lstStyle/>
          <a:p>
            <a:pPr marL="0" lvl="1">
              <a:lnSpc>
                <a:spcPts val="2200"/>
              </a:lnSpc>
              <a:spcBef>
                <a:spcPts val="525"/>
              </a:spcBef>
              <a:spcAft>
                <a:spcPts val="600"/>
              </a:spcAft>
              <a:buClr>
                <a:schemeClr val="accent2"/>
              </a:buClr>
              <a:buSzPct val="60000"/>
              <a:defRPr/>
            </a:pPr>
            <a:r>
              <a:rPr lang="fr-FR" altLang="fr-FR" sz="1600" b="1" u="sng" dirty="0"/>
              <a:t>Stratégie et développement économique </a:t>
            </a:r>
            <a:r>
              <a:rPr lang="fr-FR" altLang="fr-FR" sz="1600" dirty="0"/>
              <a:t>– Comité de suivi n°4 – 19/04</a:t>
            </a:r>
          </a:p>
          <a:p>
            <a:pPr marL="0" lvl="1">
              <a:lnSpc>
                <a:spcPts val="2200"/>
              </a:lnSpc>
              <a:spcBef>
                <a:spcPts val="525"/>
              </a:spcBef>
              <a:spcAft>
                <a:spcPts val="600"/>
              </a:spcAft>
              <a:buClr>
                <a:schemeClr val="accent2"/>
              </a:buClr>
              <a:buSzPct val="60000"/>
              <a:defRPr/>
            </a:pPr>
            <a:endParaRPr lang="fr-FR" altLang="fr-FR" sz="1600" dirty="0"/>
          </a:p>
          <a:p>
            <a:pPr marL="0" lvl="1">
              <a:lnSpc>
                <a:spcPts val="2200"/>
              </a:lnSpc>
              <a:spcBef>
                <a:spcPts val="525"/>
              </a:spcBef>
              <a:spcAft>
                <a:spcPts val="600"/>
              </a:spcAft>
              <a:buClr>
                <a:schemeClr val="accent2"/>
              </a:buClr>
              <a:buSzPct val="60000"/>
              <a:defRPr/>
            </a:pPr>
            <a:r>
              <a:rPr lang="fr-FR" sz="1600" b="1" u="sng" dirty="0"/>
              <a:t>Scénarios démographiques et orientations en matière d’habitat</a:t>
            </a:r>
            <a:r>
              <a:rPr lang="fr-FR" altLang="fr-FR" sz="1600" dirty="0"/>
              <a:t> – Comité de suivi n°5 – 13/06</a:t>
            </a:r>
          </a:p>
          <a:p>
            <a:pPr marL="0" lvl="1">
              <a:lnSpc>
                <a:spcPts val="2200"/>
              </a:lnSpc>
              <a:spcBef>
                <a:spcPts val="525"/>
              </a:spcBef>
              <a:spcAft>
                <a:spcPts val="600"/>
              </a:spcAft>
              <a:buClr>
                <a:schemeClr val="accent2"/>
              </a:buClr>
              <a:buSzPct val="60000"/>
              <a:defRPr/>
            </a:pPr>
            <a:endParaRPr lang="fr-FR" sz="1600" b="1" u="sng" dirty="0"/>
          </a:p>
          <a:p>
            <a:pPr marL="0" lvl="1">
              <a:lnSpc>
                <a:spcPts val="2200"/>
              </a:lnSpc>
              <a:spcBef>
                <a:spcPts val="525"/>
              </a:spcBef>
              <a:spcAft>
                <a:spcPts val="600"/>
              </a:spcAft>
              <a:buClr>
                <a:schemeClr val="accent2"/>
              </a:buClr>
              <a:buSzPct val="60000"/>
              <a:defRPr/>
            </a:pPr>
            <a:r>
              <a:rPr lang="fr-FR" sz="1600" b="1" u="sng" dirty="0"/>
              <a:t>Mise en valeur du cadre de vie</a:t>
            </a:r>
            <a:r>
              <a:rPr lang="fr-FR" altLang="fr-FR" sz="1600" dirty="0"/>
              <a:t> – Comité de suivi n°6 – 25/09</a:t>
            </a:r>
          </a:p>
          <a:p>
            <a:pPr marL="0" lvl="1">
              <a:lnSpc>
                <a:spcPts val="2200"/>
              </a:lnSpc>
              <a:spcBef>
                <a:spcPts val="525"/>
              </a:spcBef>
              <a:spcAft>
                <a:spcPts val="600"/>
              </a:spcAft>
              <a:buClr>
                <a:schemeClr val="accent2"/>
              </a:buClr>
              <a:buSzPct val="60000"/>
              <a:defRPr/>
            </a:pPr>
            <a:endParaRPr lang="fr-FR" sz="1600" b="1" u="sng" dirty="0"/>
          </a:p>
          <a:p>
            <a:pPr marL="0" lvl="1">
              <a:lnSpc>
                <a:spcPts val="2200"/>
              </a:lnSpc>
              <a:spcBef>
                <a:spcPts val="525"/>
              </a:spcBef>
              <a:spcAft>
                <a:spcPts val="600"/>
              </a:spcAft>
              <a:buClr>
                <a:schemeClr val="accent2"/>
              </a:buClr>
              <a:buSzPct val="60000"/>
              <a:defRPr/>
            </a:pPr>
            <a:r>
              <a:rPr lang="fr-FR" sz="1600" b="1" u="sng" dirty="0"/>
              <a:t>Innovation et ambitions thématiques : énergie, numérique, mobilité</a:t>
            </a:r>
            <a:r>
              <a:rPr lang="fr-FR" altLang="fr-FR" sz="1600" dirty="0"/>
              <a:t> – Comité de suivi n°7 – 23/10</a:t>
            </a:r>
          </a:p>
        </p:txBody>
      </p:sp>
    </p:spTree>
    <p:extLst>
      <p:ext uri="{BB962C8B-B14F-4D97-AF65-F5344CB8AC3E}">
        <p14:creationId xmlns:p14="http://schemas.microsoft.com/office/powerpoint/2010/main" val="4246362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sp>
        <p:nvSpPr>
          <p:cNvPr id="12" name="Espace réservé du texte 6">
            <a:extLst>
              <a:ext uri="{FF2B5EF4-FFF2-40B4-BE49-F238E27FC236}">
                <a16:creationId xmlns:a16="http://schemas.microsoft.com/office/drawing/2014/main" xmlns="" id="{C71F881F-2E7B-4DC4-B658-1156FB1EAC39}"/>
              </a:ext>
            </a:extLst>
          </p:cNvPr>
          <p:cNvSpPr txBox="1">
            <a:spLocks/>
          </p:cNvSpPr>
          <p:nvPr/>
        </p:nvSpPr>
        <p:spPr>
          <a:xfrm>
            <a:off x="468187" y="3429000"/>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FR" dirty="0">
              <a:solidFill>
                <a:schemeClr val="accent1"/>
              </a:solidFill>
            </a:endParaRPr>
          </a:p>
        </p:txBody>
      </p:sp>
      <p:sp>
        <p:nvSpPr>
          <p:cNvPr id="9" name="Espace réservé du texte 6">
            <a:extLst>
              <a:ext uri="{FF2B5EF4-FFF2-40B4-BE49-F238E27FC236}">
                <a16:creationId xmlns:a16="http://schemas.microsoft.com/office/drawing/2014/main" xmlns="" id="{CA5F8A2D-709A-43C1-8699-E6EABCA16FB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RÉUNIONS DE SECTEURS</a:t>
            </a:r>
          </a:p>
        </p:txBody>
      </p:sp>
      <p:sp>
        <p:nvSpPr>
          <p:cNvPr id="10" name="ZoneTexte 9">
            <a:extLst>
              <a:ext uri="{FF2B5EF4-FFF2-40B4-BE49-F238E27FC236}">
                <a16:creationId xmlns:a16="http://schemas.microsoft.com/office/drawing/2014/main" xmlns="" id="{ADF6EE5D-FCA2-41DF-B5DB-1FEA53598ADE}"/>
              </a:ext>
            </a:extLst>
          </p:cNvPr>
          <p:cNvSpPr txBox="1"/>
          <p:nvPr/>
        </p:nvSpPr>
        <p:spPr>
          <a:xfrm>
            <a:off x="468187" y="1661883"/>
            <a:ext cx="8858375" cy="4448910"/>
          </a:xfrm>
          <a:prstGeom prst="rect">
            <a:avLst/>
          </a:prstGeom>
          <a:noFill/>
        </p:spPr>
        <p:txBody>
          <a:bodyPr wrap="square" rtlCol="0">
            <a:spAutoFit/>
          </a:bodyPr>
          <a:lstStyle/>
          <a:p>
            <a:pPr marL="0" lvl="1">
              <a:lnSpc>
                <a:spcPts val="2200"/>
              </a:lnSpc>
              <a:spcBef>
                <a:spcPts val="525"/>
              </a:spcBef>
              <a:spcAft>
                <a:spcPts val="600"/>
              </a:spcAft>
              <a:buClr>
                <a:schemeClr val="accent2"/>
              </a:buClr>
              <a:buSzPct val="60000"/>
              <a:defRPr/>
            </a:pPr>
            <a:r>
              <a:rPr lang="fr-FR" altLang="fr-FR" sz="1600" dirty="0"/>
              <a:t>Entre le 12 et 16 novembre, 10 réunions de secteur ont été réalisées.</a:t>
            </a:r>
          </a:p>
          <a:p>
            <a:pPr marL="0" lvl="1">
              <a:lnSpc>
                <a:spcPts val="2200"/>
              </a:lnSpc>
              <a:spcBef>
                <a:spcPts val="525"/>
              </a:spcBef>
              <a:spcAft>
                <a:spcPts val="600"/>
              </a:spcAft>
              <a:buClr>
                <a:schemeClr val="accent2"/>
              </a:buClr>
              <a:buSzPct val="60000"/>
              <a:defRPr/>
            </a:pPr>
            <a:r>
              <a:rPr lang="fr-FR" altLang="fr-FR" sz="1600" dirty="0"/>
              <a:t>L’objectif était : </a:t>
            </a:r>
          </a:p>
          <a:p>
            <a:pPr marL="742950" lvl="2" indent="-285750">
              <a:lnSpc>
                <a:spcPts val="2200"/>
              </a:lnSpc>
              <a:spcBef>
                <a:spcPts val="525"/>
              </a:spcBef>
              <a:spcAft>
                <a:spcPts val="600"/>
              </a:spcAft>
              <a:buSzPct val="120000"/>
              <a:buFont typeface="Arial" panose="020B0604020202020204" pitchFamily="34" charset="0"/>
              <a:buChar char="•"/>
              <a:defRPr/>
            </a:pPr>
            <a:r>
              <a:rPr lang="fr-FR" altLang="fr-FR" sz="1600" dirty="0"/>
              <a:t>de présenter les premières grandes orientations et leur déclinaison sous la forme d’objectifs ;</a:t>
            </a:r>
          </a:p>
          <a:p>
            <a:pPr marL="742950" lvl="2" indent="-285750">
              <a:lnSpc>
                <a:spcPts val="2200"/>
              </a:lnSpc>
              <a:spcBef>
                <a:spcPts val="525"/>
              </a:spcBef>
              <a:spcAft>
                <a:spcPts val="600"/>
              </a:spcAft>
              <a:buSzPct val="120000"/>
              <a:buFont typeface="Arial" panose="020B0604020202020204" pitchFamily="34" charset="0"/>
              <a:buChar char="•"/>
              <a:defRPr/>
            </a:pPr>
            <a:r>
              <a:rPr lang="fr-FR" altLang="fr-FR" sz="1600" dirty="0"/>
              <a:t>d’évoquer avec les élus les éventuels : </a:t>
            </a:r>
          </a:p>
          <a:p>
            <a:pPr marL="1200150" lvl="3" indent="-285750">
              <a:lnSpc>
                <a:spcPts val="2200"/>
              </a:lnSpc>
              <a:spcBef>
                <a:spcPts val="525"/>
              </a:spcBef>
              <a:spcAft>
                <a:spcPts val="600"/>
              </a:spcAft>
              <a:buSzPct val="80000"/>
              <a:buFont typeface="Courier New" panose="02070309020205020404" pitchFamily="49" charset="0"/>
              <a:buChar char="o"/>
              <a:defRPr/>
            </a:pPr>
            <a:r>
              <a:rPr lang="fr-FR" sz="1600" dirty="0"/>
              <a:t>projets d'aménagement des communes (requalification d'espaces publics, création de liaisons douces, de sentes piétonnes inter-villages, de stationnement, etc.), </a:t>
            </a:r>
          </a:p>
          <a:p>
            <a:pPr marL="1200150" lvl="3" indent="-285750">
              <a:lnSpc>
                <a:spcPts val="2200"/>
              </a:lnSpc>
              <a:spcBef>
                <a:spcPts val="525"/>
              </a:spcBef>
              <a:spcAft>
                <a:spcPts val="600"/>
              </a:spcAft>
              <a:buSzPct val="80000"/>
              <a:buFont typeface="Courier New" panose="02070309020205020404" pitchFamily="49" charset="0"/>
              <a:buChar char="o"/>
              <a:defRPr/>
            </a:pPr>
            <a:r>
              <a:rPr lang="fr-FR" sz="1600" dirty="0"/>
              <a:t>actions à mener sur le cadre de vie (mise en valeur d'éléments de patrimoine, recréation de tour de ville, etc.), </a:t>
            </a:r>
          </a:p>
          <a:p>
            <a:pPr marL="1200150" lvl="3" indent="-285750">
              <a:lnSpc>
                <a:spcPts val="2200"/>
              </a:lnSpc>
              <a:spcBef>
                <a:spcPts val="525"/>
              </a:spcBef>
              <a:spcAft>
                <a:spcPts val="600"/>
              </a:spcAft>
              <a:buSzPct val="80000"/>
              <a:buFont typeface="Courier New" panose="02070309020205020404" pitchFamily="49" charset="0"/>
              <a:buChar char="o"/>
              <a:defRPr/>
            </a:pPr>
            <a:r>
              <a:rPr lang="fr-FR" sz="1600" dirty="0"/>
              <a:t>initiatives pour dynamiser la commune (équipements publics, activités économiques, etc.), de projets d'habitat (rénovation de logements communaux, projet de logements seniors, </a:t>
            </a:r>
            <a:r>
              <a:rPr lang="fr-FR" sz="1600" dirty="0" err="1"/>
              <a:t>etc</a:t>
            </a:r>
            <a:r>
              <a:rPr lang="fr-FR" sz="1600" dirty="0"/>
              <a:t>), </a:t>
            </a:r>
          </a:p>
          <a:p>
            <a:pPr marL="1200150" lvl="3" indent="-285750">
              <a:lnSpc>
                <a:spcPts val="2200"/>
              </a:lnSpc>
              <a:spcBef>
                <a:spcPts val="525"/>
              </a:spcBef>
              <a:spcAft>
                <a:spcPts val="600"/>
              </a:spcAft>
              <a:buSzPct val="80000"/>
              <a:buFont typeface="Courier New" panose="02070309020205020404" pitchFamily="49" charset="0"/>
              <a:buChar char="o"/>
              <a:defRPr/>
            </a:pPr>
            <a:r>
              <a:rPr lang="fr-FR" sz="1600" dirty="0"/>
              <a:t>actions sur la mobilité (aire de covoiturage, relocalisation d'arrêt de bus, etc.)</a:t>
            </a:r>
            <a:endParaRPr lang="fr-FR" altLang="fr-FR" sz="1600" dirty="0"/>
          </a:p>
        </p:txBody>
      </p:sp>
    </p:spTree>
    <p:extLst>
      <p:ext uri="{BB962C8B-B14F-4D97-AF65-F5344CB8AC3E}">
        <p14:creationId xmlns:p14="http://schemas.microsoft.com/office/powerpoint/2010/main" val="205755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27">
            <a:extLst>
              <a:ext uri="{FF2B5EF4-FFF2-40B4-BE49-F238E27FC236}">
                <a16:creationId xmlns:a16="http://schemas.microsoft.com/office/drawing/2014/main" xmlns="" id="{34B009B1-43F0-422D-9A9E-1D0E30260D19}"/>
              </a:ext>
            </a:extLst>
          </p:cNvPr>
          <p:cNvSpPr>
            <a:spLocks noGrp="1"/>
          </p:cNvSpPr>
          <p:nvPr>
            <p:ph type="body" sz="quarter" idx="11"/>
          </p:nvPr>
        </p:nvSpPr>
        <p:spPr>
          <a:xfrm>
            <a:off x="3356044" y="2066925"/>
            <a:ext cx="3063610" cy="857250"/>
          </a:xfrm>
        </p:spPr>
        <p:txBody>
          <a:bodyPr/>
          <a:lstStyle/>
          <a:p>
            <a:r>
              <a:rPr lang="fr-FR" dirty="0"/>
              <a:t>LE PADD</a:t>
            </a:r>
          </a:p>
        </p:txBody>
      </p:sp>
      <p:sp>
        <p:nvSpPr>
          <p:cNvPr id="7" name="Espace réservé du texte 4">
            <a:extLst>
              <a:ext uri="{FF2B5EF4-FFF2-40B4-BE49-F238E27FC236}">
                <a16:creationId xmlns:a16="http://schemas.microsoft.com/office/drawing/2014/main" xmlns="" id="{14A6B9B5-A065-47A0-8C70-649F7A587F0A}"/>
              </a:ext>
            </a:extLst>
          </p:cNvPr>
          <p:cNvSpPr txBox="1">
            <a:spLocks/>
          </p:cNvSpPr>
          <p:nvPr/>
        </p:nvSpPr>
        <p:spPr>
          <a:xfrm>
            <a:off x="27460" y="67697"/>
            <a:ext cx="4927600" cy="3508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accent1">
                    <a:lumMod val="75000"/>
                  </a:schemeClr>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900" dirty="0">
                <a:solidFill>
                  <a:schemeClr val="bg1"/>
                </a:solidFill>
                <a:latin typeface="AvenirNext LT Pro Bold" panose="020B0804020202020204" pitchFamily="34" charset="0"/>
              </a:rPr>
              <a:t>COMMUNAUTÉ DE COMMUNES DU GRAND ROYE</a:t>
            </a:r>
            <a:r>
              <a:rPr lang="fr-FR" sz="900" dirty="0">
                <a:solidFill>
                  <a:schemeClr val="bg1"/>
                </a:solidFill>
              </a:rPr>
              <a:t> – </a:t>
            </a:r>
            <a:r>
              <a:rPr lang="fr-FR" sz="900" b="0" dirty="0">
                <a:solidFill>
                  <a:schemeClr val="bg1"/>
                </a:solidFill>
              </a:rPr>
              <a:t>ÉLABORATION DU PLUi</a:t>
            </a:r>
          </a:p>
        </p:txBody>
      </p:sp>
      <p:pic>
        <p:nvPicPr>
          <p:cNvPr id="8" name="Graphique 7">
            <a:extLst>
              <a:ext uri="{FF2B5EF4-FFF2-40B4-BE49-F238E27FC236}">
                <a16:creationId xmlns:a16="http://schemas.microsoft.com/office/drawing/2014/main" xmlns="" id="{C0F5F91D-7C77-4C2B-9322-E046CCC930F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81156" y="6414858"/>
            <a:ext cx="190501" cy="296335"/>
          </a:xfrm>
          <a:prstGeom prst="rect">
            <a:avLst/>
          </a:prstGeom>
        </p:spPr>
      </p:pic>
      <p:pic>
        <p:nvPicPr>
          <p:cNvPr id="9" name="Graphique 8">
            <a:extLst>
              <a:ext uri="{FF2B5EF4-FFF2-40B4-BE49-F238E27FC236}">
                <a16:creationId xmlns:a16="http://schemas.microsoft.com/office/drawing/2014/main" xmlns="" id="{3AB8D9C4-F474-46B1-BEB1-71A2097A9149}"/>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5020" t="-12655" b="1"/>
          <a:stretch/>
        </p:blipFill>
        <p:spPr>
          <a:xfrm>
            <a:off x="6929392" y="6345397"/>
            <a:ext cx="2697691" cy="365796"/>
          </a:xfrm>
          <a:prstGeom prst="rect">
            <a:avLst/>
          </a:prstGeom>
        </p:spPr>
      </p:pic>
      <p:pic>
        <p:nvPicPr>
          <p:cNvPr id="10" name="Image 9">
            <a:extLst>
              <a:ext uri="{FF2B5EF4-FFF2-40B4-BE49-F238E27FC236}">
                <a16:creationId xmlns:a16="http://schemas.microsoft.com/office/drawing/2014/main" xmlns="" id="{433FFA61-E1AD-4CDE-BC8D-7549435724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192" y="6422363"/>
            <a:ext cx="779785" cy="230029"/>
          </a:xfrm>
          <a:prstGeom prst="rect">
            <a:avLst/>
          </a:prstGeom>
        </p:spPr>
      </p:pic>
      <p:sp>
        <p:nvSpPr>
          <p:cNvPr id="4" name="Espace réservé du texte 3">
            <a:extLst>
              <a:ext uri="{FF2B5EF4-FFF2-40B4-BE49-F238E27FC236}">
                <a16:creationId xmlns:a16="http://schemas.microsoft.com/office/drawing/2014/main" xmlns="" id="{8F353AE5-6499-477F-97A4-4D4B7A754370}"/>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71929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LE PADD</a:t>
            </a:r>
          </a:p>
        </p:txBody>
      </p:sp>
      <p:sp>
        <p:nvSpPr>
          <p:cNvPr id="9" name="Espace réservé du texte 6">
            <a:extLst>
              <a:ext uri="{FF2B5EF4-FFF2-40B4-BE49-F238E27FC236}">
                <a16:creationId xmlns:a16="http://schemas.microsoft.com/office/drawing/2014/main" xmlns="" id="{CA5F8A2D-709A-43C1-8699-E6EABCA16FB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GRANDES ORIENTATIONS DU PADD POUR LA </a:t>
            </a:r>
          </a:p>
        </p:txBody>
      </p:sp>
      <p:pic>
        <p:nvPicPr>
          <p:cNvPr id="13" name="Picture 2" descr="RÃ©sultat de recherche d'images pour &quot;logo grand roye&quot;">
            <a:extLst>
              <a:ext uri="{FF2B5EF4-FFF2-40B4-BE49-F238E27FC236}">
                <a16:creationId xmlns:a16="http://schemas.microsoft.com/office/drawing/2014/main" xmlns="" id="{4AE097CF-0AE8-482C-952D-7116CC7C3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45" y="828675"/>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323B8112-6D0B-4D7A-BCAD-984B1EB475FC}"/>
              </a:ext>
            </a:extLst>
          </p:cNvPr>
          <p:cNvSpPr txBox="1"/>
          <p:nvPr/>
        </p:nvSpPr>
        <p:spPr>
          <a:xfrm>
            <a:off x="473074" y="1619358"/>
            <a:ext cx="9044149" cy="4729500"/>
          </a:xfrm>
          <a:prstGeom prst="rect">
            <a:avLst/>
          </a:prstGeom>
          <a:noFill/>
        </p:spPr>
        <p:txBody>
          <a:bodyPr wrap="square" rtlCol="0">
            <a:spAutoFit/>
          </a:bodyPr>
          <a:lstStyle/>
          <a:p>
            <a:r>
              <a:rPr lang="fr-FR" sz="1200" dirty="0">
                <a:latin typeface="+mj-lt"/>
              </a:rPr>
              <a:t>Le PLUi, au-delà de son contenu légal, doit également permettre de « faire » territoire. C’est l’occasion de voir émerger une vision partagée et une stratégie commune pour l’avenir de la CC du Grand Roye.</a:t>
            </a:r>
          </a:p>
          <a:p>
            <a:endParaRPr lang="fr-FR" sz="1200" dirty="0">
              <a:latin typeface="+mj-lt"/>
            </a:endParaRPr>
          </a:p>
          <a:p>
            <a:r>
              <a:rPr lang="fr-FR" sz="1200" dirty="0">
                <a:latin typeface="+mj-lt"/>
              </a:rPr>
              <a:t>En effet, le Grand Roye occupe un territoire marqué par son contexte rural – celui des franges du bassin parisien – et par un réseau de polarités urbaines et villes moyennes des départements de la Somme, de l’Oise et de l’Aisne. </a:t>
            </a:r>
          </a:p>
          <a:p>
            <a:r>
              <a:rPr lang="fr-FR" sz="1200" dirty="0">
                <a:latin typeface="+mj-lt"/>
              </a:rPr>
              <a:t>À mi-chemin entre Paris et Lille, Grand Roye se situe au cœur de la nouvelle région Hauts-de-France et des nombreux flux qui ont marqué et marquent sa géographie et son histoire.</a:t>
            </a:r>
          </a:p>
          <a:p>
            <a:endParaRPr lang="fr-FR" sz="1200" dirty="0">
              <a:latin typeface="+mj-lt"/>
            </a:endParaRPr>
          </a:p>
          <a:p>
            <a:r>
              <a:rPr lang="fr-FR" sz="1200" b="1" dirty="0">
                <a:latin typeface="+mj-lt"/>
              </a:rPr>
              <a:t>Il s’agira dans ce cadre de définir un projet de territoire permettant de conforter les bassins de vie en confortant une organisation autour de ses deux pôles urbains, Montdidier et Roye.</a:t>
            </a:r>
          </a:p>
          <a:p>
            <a:endParaRPr lang="fr-FR" sz="1200" dirty="0">
              <a:latin typeface="+mj-lt"/>
            </a:endParaRPr>
          </a:p>
          <a:p>
            <a:r>
              <a:rPr lang="fr-FR" sz="1200" dirty="0">
                <a:latin typeface="+mj-lt"/>
              </a:rPr>
              <a:t>La partie sud du territoire régional a été façonnée par une agriculture et une industrie agro-industrielle, économiquement et techniquement performantes. Les étendues d’openfield, parcourues de vallées, accueillent un maillage dense de bourgs au riche patrimoine local qu’il soit cultuel ou industriel.</a:t>
            </a:r>
          </a:p>
          <a:p>
            <a:endParaRPr lang="fr-FR" sz="1200" dirty="0">
              <a:latin typeface="+mj-lt"/>
            </a:endParaRPr>
          </a:p>
          <a:p>
            <a:r>
              <a:rPr lang="fr-FR" sz="1200" b="1" dirty="0">
                <a:latin typeface="+mj-lt"/>
              </a:rPr>
              <a:t>Ainsi, il s’agira de mettre en avant l’ensemble des aspects qualitatifs du territoire et valoriser l’ensemble des ressources locales (</a:t>
            </a:r>
            <a:r>
              <a:rPr lang="fr-FR" altLang="fr-FR" sz="1200" b="1" dirty="0">
                <a:latin typeface="+mj-lt"/>
              </a:rPr>
              <a:t>qualité des espaces publics, du patrimoine bâti – même dit « modeste » – des paysages ou encore de l’environnement, vecteurs d’attractivité du Grand Roye, en s’appuyant notamment sur le travail engagé, l’expérience locale et les savoir-faire.</a:t>
            </a:r>
          </a:p>
          <a:p>
            <a:endParaRPr lang="fr-FR" altLang="fr-FR" sz="1200" b="1" dirty="0">
              <a:latin typeface="+mj-lt"/>
            </a:endParaRPr>
          </a:p>
          <a:p>
            <a:pPr marL="0" lvl="1">
              <a:spcBef>
                <a:spcPts val="525"/>
              </a:spcBef>
              <a:spcAft>
                <a:spcPts val="600"/>
              </a:spcAft>
              <a:buClr>
                <a:srgbClr val="ED7D31"/>
              </a:buClr>
              <a:buSzPct val="120000"/>
              <a:defRPr/>
            </a:pPr>
            <a:r>
              <a:rPr lang="fr-FR" sz="1200" dirty="0">
                <a:latin typeface="+mj-lt"/>
              </a:rPr>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p>
          <a:p>
            <a:pPr marL="0" lvl="1">
              <a:spcBef>
                <a:spcPts val="525"/>
              </a:spcBef>
              <a:spcAft>
                <a:spcPts val="600"/>
              </a:spcAft>
              <a:buClr>
                <a:srgbClr val="ED7D31"/>
              </a:buClr>
              <a:buSzPct val="120000"/>
              <a:defRPr/>
            </a:pPr>
            <a:r>
              <a:rPr lang="fr-FR" sz="1200" dirty="0">
                <a:latin typeface="+mj-lt"/>
              </a:rPr>
              <a:t/>
            </a:r>
            <a:br>
              <a:rPr lang="fr-FR" sz="1200" dirty="0">
                <a:latin typeface="+mj-lt"/>
              </a:rPr>
            </a:br>
            <a:r>
              <a:rPr lang="fr-FR" sz="1200" b="1" dirty="0">
                <a:latin typeface="+mj-lt"/>
              </a:rPr>
              <a:t>Dès lors, il s’agira de travailler à la déclinaison de ces grandes orientations qu'il s'agisse de projets d'aménagement dans les communes, d'actions à mener sur le cadre de vie, d'initiatives pour dynamiser le territoire, de projets d'habitat, ou encore d'actions sur la mobilité. </a:t>
            </a:r>
            <a:endParaRPr lang="fr-FR" sz="1200" dirty="0">
              <a:latin typeface="+mj-lt"/>
            </a:endParaRPr>
          </a:p>
        </p:txBody>
      </p:sp>
    </p:spTree>
    <p:extLst>
      <p:ext uri="{BB962C8B-B14F-4D97-AF65-F5344CB8AC3E}">
        <p14:creationId xmlns:p14="http://schemas.microsoft.com/office/powerpoint/2010/main" val="169978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LE PADD</a:t>
            </a:r>
          </a:p>
        </p:txBody>
      </p:sp>
      <p:sp>
        <p:nvSpPr>
          <p:cNvPr id="7" name="Espace réservé du texte 5">
            <a:extLst>
              <a:ext uri="{FF2B5EF4-FFF2-40B4-BE49-F238E27FC236}">
                <a16:creationId xmlns:a16="http://schemas.microsoft.com/office/drawing/2014/main" xmlns="" id="{5B797F36-992B-4836-9CA0-8EFA3AFDCF15}"/>
              </a:ext>
            </a:extLst>
          </p:cNvPr>
          <p:cNvSpPr txBox="1">
            <a:spLocks/>
          </p:cNvSpPr>
          <p:nvPr/>
        </p:nvSpPr>
        <p:spPr>
          <a:xfrm>
            <a:off x="468186" y="2186966"/>
            <a:ext cx="6919441"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39200"/>
                </a:highlight>
              </a:rPr>
              <a:t>1. Montdidier, Roye : deux bassins de vie et d’emploi d’échelle régionale, à conforter</a:t>
            </a:r>
          </a:p>
        </p:txBody>
      </p:sp>
      <p:sp>
        <p:nvSpPr>
          <p:cNvPr id="8" name="Espace réservé du texte 5">
            <a:extLst>
              <a:ext uri="{FF2B5EF4-FFF2-40B4-BE49-F238E27FC236}">
                <a16:creationId xmlns:a16="http://schemas.microsoft.com/office/drawing/2014/main" xmlns="" id="{2E6D5142-A17C-46BA-87E5-6670CC013228}"/>
              </a:ext>
            </a:extLst>
          </p:cNvPr>
          <p:cNvSpPr txBox="1">
            <a:spLocks/>
          </p:cNvSpPr>
          <p:nvPr/>
        </p:nvSpPr>
        <p:spPr>
          <a:xfrm>
            <a:off x="468187" y="3171614"/>
            <a:ext cx="828651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valoriser les ressources locales, coordonner les actions déjà engagées</a:t>
            </a:r>
          </a:p>
        </p:txBody>
      </p:sp>
      <p:sp>
        <p:nvSpPr>
          <p:cNvPr id="11" name="Espace réservé du texte 5">
            <a:extLst>
              <a:ext uri="{FF2B5EF4-FFF2-40B4-BE49-F238E27FC236}">
                <a16:creationId xmlns:a16="http://schemas.microsoft.com/office/drawing/2014/main" xmlns="" id="{4229403A-9C1A-4395-8BD8-09BCCAF3ECD2}"/>
              </a:ext>
            </a:extLst>
          </p:cNvPr>
          <p:cNvSpPr txBox="1">
            <a:spLocks/>
          </p:cNvSpPr>
          <p:nvPr/>
        </p:nvSpPr>
        <p:spPr>
          <a:xfrm>
            <a:off x="468187" y="4229681"/>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sp>
        <p:nvSpPr>
          <p:cNvPr id="10" name="Espace réservé du texte 6">
            <a:extLst>
              <a:ext uri="{FF2B5EF4-FFF2-40B4-BE49-F238E27FC236}">
                <a16:creationId xmlns:a16="http://schemas.microsoft.com/office/drawing/2014/main" xmlns="" id="{40865996-B004-4D03-8FD2-5764B4FB946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GRANDES ORIENTATIONS DU PADD POUR LA </a:t>
            </a:r>
          </a:p>
        </p:txBody>
      </p:sp>
      <p:pic>
        <p:nvPicPr>
          <p:cNvPr id="12" name="Picture 2" descr="RÃ©sultat de recherche d'images pour &quot;logo grand roye&quot;">
            <a:extLst>
              <a:ext uri="{FF2B5EF4-FFF2-40B4-BE49-F238E27FC236}">
                <a16:creationId xmlns:a16="http://schemas.microsoft.com/office/drawing/2014/main" xmlns="" id="{EAB0E814-83B6-44C3-98F4-95A2D809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45" y="828675"/>
            <a:ext cx="2825719" cy="79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49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LE PADD</a:t>
            </a:r>
          </a:p>
        </p:txBody>
      </p:sp>
      <p:sp>
        <p:nvSpPr>
          <p:cNvPr id="7" name="Espace réservé du texte 5">
            <a:extLst>
              <a:ext uri="{FF2B5EF4-FFF2-40B4-BE49-F238E27FC236}">
                <a16:creationId xmlns:a16="http://schemas.microsoft.com/office/drawing/2014/main" xmlns="" id="{5B797F36-992B-4836-9CA0-8EFA3AFDCF15}"/>
              </a:ext>
            </a:extLst>
          </p:cNvPr>
          <p:cNvSpPr txBox="1">
            <a:spLocks/>
          </p:cNvSpPr>
          <p:nvPr/>
        </p:nvSpPr>
        <p:spPr>
          <a:xfrm>
            <a:off x="468186" y="2186966"/>
            <a:ext cx="6919441"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39200"/>
                </a:highlight>
              </a:rPr>
              <a:t>1. Montdidier, Roye : deux bassins de vie et d’emploi d’échelle régionale, à conforter</a:t>
            </a:r>
          </a:p>
        </p:txBody>
      </p:sp>
      <p:sp>
        <p:nvSpPr>
          <p:cNvPr id="8" name="Espace réservé du texte 5">
            <a:extLst>
              <a:ext uri="{FF2B5EF4-FFF2-40B4-BE49-F238E27FC236}">
                <a16:creationId xmlns:a16="http://schemas.microsoft.com/office/drawing/2014/main" xmlns="" id="{2E6D5142-A17C-46BA-87E5-6670CC013228}"/>
              </a:ext>
            </a:extLst>
          </p:cNvPr>
          <p:cNvSpPr txBox="1">
            <a:spLocks/>
          </p:cNvSpPr>
          <p:nvPr/>
        </p:nvSpPr>
        <p:spPr>
          <a:xfrm>
            <a:off x="468187" y="3171614"/>
            <a:ext cx="828651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valoriser les ressources locales, coordonner les actions déjà engagées</a:t>
            </a:r>
          </a:p>
        </p:txBody>
      </p:sp>
      <p:sp>
        <p:nvSpPr>
          <p:cNvPr id="11" name="Espace réservé du texte 5">
            <a:extLst>
              <a:ext uri="{FF2B5EF4-FFF2-40B4-BE49-F238E27FC236}">
                <a16:creationId xmlns:a16="http://schemas.microsoft.com/office/drawing/2014/main" xmlns="" id="{4229403A-9C1A-4395-8BD8-09BCCAF3ECD2}"/>
              </a:ext>
            </a:extLst>
          </p:cNvPr>
          <p:cNvSpPr txBox="1">
            <a:spLocks/>
          </p:cNvSpPr>
          <p:nvPr/>
        </p:nvSpPr>
        <p:spPr>
          <a:xfrm>
            <a:off x="468187" y="4229681"/>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sp>
        <p:nvSpPr>
          <p:cNvPr id="10" name="Espace réservé du texte 6">
            <a:extLst>
              <a:ext uri="{FF2B5EF4-FFF2-40B4-BE49-F238E27FC236}">
                <a16:creationId xmlns:a16="http://schemas.microsoft.com/office/drawing/2014/main" xmlns="" id="{40865996-B004-4D03-8FD2-5764B4FB946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GRANDES ORIENTATIONS DU PADD POUR LA </a:t>
            </a:r>
          </a:p>
        </p:txBody>
      </p:sp>
      <p:pic>
        <p:nvPicPr>
          <p:cNvPr id="12" name="Picture 2" descr="RÃ©sultat de recherche d'images pour &quot;logo grand roye&quot;">
            <a:extLst>
              <a:ext uri="{FF2B5EF4-FFF2-40B4-BE49-F238E27FC236}">
                <a16:creationId xmlns:a16="http://schemas.microsoft.com/office/drawing/2014/main" xmlns="" id="{EAB0E814-83B6-44C3-98F4-95A2D809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45" y="828675"/>
            <a:ext cx="2825719" cy="790683"/>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a:extLst>
              <a:ext uri="{FF2B5EF4-FFF2-40B4-BE49-F238E27FC236}">
                <a16:creationId xmlns:a16="http://schemas.microsoft.com/office/drawing/2014/main" xmlns="" id="{D1CD9C8C-CF9F-44A3-A91B-35EABC0CB6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637" y="2406922"/>
            <a:ext cx="365549" cy="365549"/>
          </a:xfrm>
          <a:prstGeom prst="rect">
            <a:avLst/>
          </a:prstGeom>
        </p:spPr>
      </p:pic>
    </p:spTree>
    <p:extLst>
      <p:ext uri="{BB962C8B-B14F-4D97-AF65-F5344CB8AC3E}">
        <p14:creationId xmlns:p14="http://schemas.microsoft.com/office/powerpoint/2010/main" val="198747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54969" y="466725"/>
            <a:ext cx="6013450" cy="361950"/>
          </a:xfrm>
        </p:spPr>
        <p:txBody>
          <a:bodyPr/>
          <a:lstStyle/>
          <a:p>
            <a:r>
              <a:rPr lang="fr-FR" sz="2000" dirty="0">
                <a:solidFill>
                  <a:schemeClr val="bg1"/>
                </a:solidFill>
                <a:highlight>
                  <a:srgbClr val="F39200"/>
                </a:highlight>
              </a:rPr>
              <a:t>1. Montdidier, Roye : deux bassins de vie et d’emploi d’échelle régionale, à conforter</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1023041" y="2496058"/>
            <a:ext cx="8519310" cy="2323970"/>
          </a:xfrm>
          <a:prstGeom prst="rect">
            <a:avLst/>
          </a:prstGeom>
          <a:noFill/>
        </p:spPr>
        <p:txBody>
          <a:bodyPr wrap="square" rtlCol="0">
            <a:spAutoFit/>
          </a:bodyPr>
          <a:lstStyle/>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Tirer parti des dynamiques régionales dans le positionnement stratégique du territoire</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Définir une stratégie cohérente pour le développement des zones d’activités économiques </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Conforter l’armature urbaine tout en renouvelant les équilibres résidentiels</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Valoriser les entités paysagères remarquables et les espaces naturels emblématiques du territoire</a:t>
            </a:r>
          </a:p>
        </p:txBody>
      </p:sp>
      <p:sp>
        <p:nvSpPr>
          <p:cNvPr id="16" name="ZoneTexte 15">
            <a:extLst>
              <a:ext uri="{FF2B5EF4-FFF2-40B4-BE49-F238E27FC236}">
                <a16:creationId xmlns:a16="http://schemas.microsoft.com/office/drawing/2014/main" xmlns="" id="{2A7905DC-0197-4013-A3B1-C8FF0D6A0016}"/>
              </a:ext>
            </a:extLst>
          </p:cNvPr>
          <p:cNvSpPr txBox="1"/>
          <p:nvPr/>
        </p:nvSpPr>
        <p:spPr>
          <a:xfrm>
            <a:off x="473074" y="1131683"/>
            <a:ext cx="9069277" cy="1190967"/>
          </a:xfrm>
          <a:prstGeom prst="rect">
            <a:avLst/>
          </a:prstGeom>
          <a:noFill/>
        </p:spPr>
        <p:txBody>
          <a:bodyPr wrap="square" rtlCol="0">
            <a:spAutoFit/>
          </a:bodyPr>
          <a:lstStyle/>
          <a:p>
            <a:pPr marL="0" lvl="1">
              <a:lnSpc>
                <a:spcPct val="150000"/>
              </a:lnSpc>
              <a:spcBef>
                <a:spcPts val="525"/>
              </a:spcBef>
              <a:spcAft>
                <a:spcPts val="600"/>
              </a:spcAft>
              <a:buClr>
                <a:schemeClr val="accent2"/>
              </a:buClr>
              <a:buSzPct val="120000"/>
              <a:defRPr/>
            </a:pPr>
            <a:r>
              <a:rPr lang="fr-FR" altLang="fr-FR" sz="1200" dirty="0">
                <a:latin typeface="+mj-lt"/>
              </a:rPr>
              <a:t>La CC du Grand Roye  s’organise autour de ses deux pôles urbains, Montdidier et Roye, qui apportent au territoire ses principales offres en matière d’équipements, de commerces et d’emplois et forment deux bassins de vie et d’emplois au rayonnement local structurant. </a:t>
            </a:r>
            <a:br>
              <a:rPr lang="fr-FR" altLang="fr-FR" sz="1200" dirty="0">
                <a:latin typeface="+mj-lt"/>
              </a:rPr>
            </a:br>
            <a:r>
              <a:rPr lang="fr-FR" altLang="fr-FR" sz="1200" dirty="0">
                <a:latin typeface="+mj-lt"/>
              </a:rPr>
              <a:t>Se distinguant cependant par les domaines d’activités de leurs entreprises et le profil de leurs actifs, les deux communes sont marquées par leur histoire urbaine et des situations territoriales différentes dont elles ont tiré parti. </a:t>
            </a:r>
          </a:p>
        </p:txBody>
      </p:sp>
      <p:sp>
        <p:nvSpPr>
          <p:cNvPr id="2" name="Rectangle 1">
            <a:extLst>
              <a:ext uri="{FF2B5EF4-FFF2-40B4-BE49-F238E27FC236}">
                <a16:creationId xmlns:a16="http://schemas.microsoft.com/office/drawing/2014/main" xmlns="" id="{B97E6589-4F01-4617-BB74-34321CA6EDD4}"/>
              </a:ext>
            </a:extLst>
          </p:cNvPr>
          <p:cNvSpPr/>
          <p:nvPr/>
        </p:nvSpPr>
        <p:spPr>
          <a:xfrm>
            <a:off x="1023041" y="3107094"/>
            <a:ext cx="8139620" cy="18194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45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052EAE79-9191-42E5-8E1D-AB7CF7B0C4D9}"/>
              </a:ext>
            </a:extLst>
          </p:cNvPr>
          <p:cNvPicPr>
            <a:picLocks noChangeAspect="1"/>
          </p:cNvPicPr>
          <p:nvPr/>
        </p:nvPicPr>
        <p:blipFill rotWithShape="1">
          <a:blip r:embed="rId2"/>
          <a:srcRect r="13406"/>
          <a:stretch/>
        </p:blipFill>
        <p:spPr>
          <a:xfrm>
            <a:off x="6208899" y="2479832"/>
            <a:ext cx="3519504" cy="4261048"/>
          </a:xfrm>
          <a:prstGeom prst="rect">
            <a:avLst/>
          </a:prstGeom>
        </p:spPr>
      </p:pic>
      <p:pic>
        <p:nvPicPr>
          <p:cNvPr id="2" name="Graphique 1">
            <a:extLst>
              <a:ext uri="{FF2B5EF4-FFF2-40B4-BE49-F238E27FC236}">
                <a16:creationId xmlns:a16="http://schemas.microsoft.com/office/drawing/2014/main" xmlns="" id="{A9268B86-2073-4D1B-B2DC-AEA4EEDF3F9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676222" y="5419374"/>
            <a:ext cx="757741" cy="808411"/>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473075" y="1131683"/>
            <a:ext cx="9087383" cy="1190967"/>
          </a:xfrm>
          <a:prstGeom prst="rect">
            <a:avLst/>
          </a:prstGeom>
          <a:noFill/>
        </p:spPr>
        <p:txBody>
          <a:bodyPr wrap="square" rtlCol="0">
            <a:spAutoFit/>
          </a:bodyPr>
          <a:lstStyle/>
          <a:p>
            <a:pPr marL="285750" lvl="1" indent="-285750">
              <a:lnSpc>
                <a:spcPts val="2200"/>
              </a:lnSpc>
              <a:spcBef>
                <a:spcPts val="525"/>
              </a:spcBef>
              <a:spcAft>
                <a:spcPts val="600"/>
              </a:spcAft>
              <a:buClr>
                <a:schemeClr val="accent2"/>
              </a:buClr>
              <a:buSzPct val="120000"/>
              <a:buFont typeface="Arial" panose="020B0604020202020204" pitchFamily="34" charset="0"/>
              <a:buChar char="•"/>
              <a:defRPr/>
            </a:pPr>
            <a:r>
              <a:rPr lang="fr-FR" altLang="fr-FR" sz="1600" b="1" dirty="0"/>
              <a:t>Tirer parti des dynamiques régionales dans le positionnement stratégique du territoire</a:t>
            </a:r>
            <a:br>
              <a:rPr lang="fr-FR" altLang="fr-FR" sz="1600" b="1" dirty="0"/>
            </a:br>
            <a:r>
              <a:rPr lang="fr-FR" altLang="fr-FR" sz="1200" dirty="0">
                <a:latin typeface="+mj-lt"/>
              </a:rPr>
              <a:t>Forte de son industrie et d’un secteur logistique dynamique, bénéficiant par ailleurs d’une position géographique privilégiée, la nouvelle région des Hauts-de-France continue de développer une stratégie de développement économique sur laquelle la CC du Grand Roye devra s’appuyer pour diversifier son économie et l’orienter vers des secteurs porteurs ou novateurs pour le territoire.</a:t>
            </a:r>
            <a:endParaRPr lang="fr-FR" sz="1200" b="1" u="sng" dirty="0">
              <a:latin typeface="+mj-lt"/>
            </a:endParaRPr>
          </a:p>
        </p:txBody>
      </p:sp>
      <p:cxnSp>
        <p:nvCxnSpPr>
          <p:cNvPr id="5" name="Connecteur droit 4">
            <a:extLst>
              <a:ext uri="{FF2B5EF4-FFF2-40B4-BE49-F238E27FC236}">
                <a16:creationId xmlns:a16="http://schemas.microsoft.com/office/drawing/2014/main" xmlns="" id="{917FCF78-7027-4F72-83E0-C757BC70661C}"/>
              </a:ext>
            </a:extLst>
          </p:cNvPr>
          <p:cNvCxnSpPr>
            <a:cxnSpLocks/>
          </p:cNvCxnSpPr>
          <p:nvPr/>
        </p:nvCxnSpPr>
        <p:spPr>
          <a:xfrm>
            <a:off x="3539901" y="2903127"/>
            <a:ext cx="0" cy="3217755"/>
          </a:xfrm>
          <a:prstGeom prst="line">
            <a:avLst/>
          </a:prstGeom>
          <a:ln w="25400">
            <a:solidFill>
              <a:srgbClr val="F39200"/>
            </a:solidFill>
          </a:ln>
        </p:spPr>
        <p:style>
          <a:lnRef idx="1">
            <a:schemeClr val="accent2"/>
          </a:lnRef>
          <a:fillRef idx="0">
            <a:schemeClr val="accent2"/>
          </a:fillRef>
          <a:effectRef idx="0">
            <a:schemeClr val="accent2"/>
          </a:effectRef>
          <a:fontRef idx="minor">
            <a:schemeClr val="tx1"/>
          </a:fontRef>
        </p:style>
      </p:cxnSp>
      <p:cxnSp>
        <p:nvCxnSpPr>
          <p:cNvPr id="10" name="Connecteur droit 9">
            <a:extLst>
              <a:ext uri="{FF2B5EF4-FFF2-40B4-BE49-F238E27FC236}">
                <a16:creationId xmlns:a16="http://schemas.microsoft.com/office/drawing/2014/main" xmlns="" id="{33594E9D-F309-4363-9D98-C139A42A2683}"/>
              </a:ext>
            </a:extLst>
          </p:cNvPr>
          <p:cNvCxnSpPr>
            <a:cxnSpLocks/>
          </p:cNvCxnSpPr>
          <p:nvPr/>
        </p:nvCxnSpPr>
        <p:spPr>
          <a:xfrm>
            <a:off x="1186004" y="4384109"/>
            <a:ext cx="5033727" cy="0"/>
          </a:xfrm>
          <a:prstGeom prst="line">
            <a:avLst/>
          </a:prstGeom>
          <a:ln w="25400">
            <a:solidFill>
              <a:srgbClr val="F39200"/>
            </a:solidFill>
          </a:ln>
        </p:spPr>
        <p:style>
          <a:lnRef idx="1">
            <a:schemeClr val="accent2"/>
          </a:lnRef>
          <a:fillRef idx="0">
            <a:schemeClr val="accent2"/>
          </a:fillRef>
          <a:effectRef idx="0">
            <a:schemeClr val="accent2"/>
          </a:effectRef>
          <a:fontRef idx="minor">
            <a:schemeClr val="tx1"/>
          </a:fontRef>
        </p:style>
      </p:cxnSp>
      <p:pic>
        <p:nvPicPr>
          <p:cNvPr id="13" name="Graphique 12" descr="Réseau">
            <a:extLst>
              <a:ext uri="{FF2B5EF4-FFF2-40B4-BE49-F238E27FC236}">
                <a16:creationId xmlns:a16="http://schemas.microsoft.com/office/drawing/2014/main" xmlns="" id="{D365FFD4-53C6-47A5-A65A-4074CC54E4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75894" y="2791747"/>
            <a:ext cx="685800" cy="685800"/>
          </a:xfrm>
          <a:prstGeom prst="rect">
            <a:avLst/>
          </a:prstGeom>
        </p:spPr>
      </p:pic>
      <p:sp>
        <p:nvSpPr>
          <p:cNvPr id="21" name="Rectangle 20">
            <a:extLst>
              <a:ext uri="{FF2B5EF4-FFF2-40B4-BE49-F238E27FC236}">
                <a16:creationId xmlns:a16="http://schemas.microsoft.com/office/drawing/2014/main" xmlns="" id="{38992872-A7F2-4269-8E61-BB1D266BC24C}"/>
              </a:ext>
            </a:extLst>
          </p:cNvPr>
          <p:cNvSpPr/>
          <p:nvPr/>
        </p:nvSpPr>
        <p:spPr>
          <a:xfrm>
            <a:off x="928052" y="3551095"/>
            <a:ext cx="2533642" cy="646331"/>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Préparer le territoire </a:t>
            </a:r>
            <a:br>
              <a:rPr lang="fr-FR" altLang="fr-FR" sz="1200" dirty="0"/>
            </a:br>
            <a:r>
              <a:rPr lang="fr-FR" altLang="fr-FR" sz="1200" dirty="0"/>
              <a:t>aux changements économiques </a:t>
            </a:r>
            <a:br>
              <a:rPr lang="fr-FR" altLang="fr-FR" sz="1200" dirty="0"/>
            </a:br>
            <a:r>
              <a:rPr lang="fr-FR" altLang="fr-FR" sz="1200" dirty="0"/>
              <a:t>et à la « 3</a:t>
            </a:r>
            <a:r>
              <a:rPr lang="fr-FR" altLang="fr-FR" sz="1200" baseline="30000" dirty="0"/>
              <a:t>ème</a:t>
            </a:r>
            <a:r>
              <a:rPr lang="fr-FR" altLang="fr-FR" sz="1200" dirty="0"/>
              <a:t> Révolution Industrielle »</a:t>
            </a:r>
            <a:endParaRPr lang="fr-FR" sz="1200" b="1" u="sng" dirty="0"/>
          </a:p>
        </p:txBody>
      </p:sp>
      <p:sp>
        <p:nvSpPr>
          <p:cNvPr id="29" name="Rectangle 28">
            <a:extLst>
              <a:ext uri="{FF2B5EF4-FFF2-40B4-BE49-F238E27FC236}">
                <a16:creationId xmlns:a16="http://schemas.microsoft.com/office/drawing/2014/main" xmlns="" id="{4520AA4D-172C-49C9-9AF2-7988DBD64031}"/>
              </a:ext>
            </a:extLst>
          </p:cNvPr>
          <p:cNvSpPr/>
          <p:nvPr/>
        </p:nvSpPr>
        <p:spPr>
          <a:xfrm>
            <a:off x="3618109" y="3557752"/>
            <a:ext cx="2346925"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Valoriser la position géographique </a:t>
            </a:r>
            <a:br>
              <a:rPr lang="fr-FR" altLang="fr-FR" sz="1200" dirty="0"/>
            </a:br>
            <a:r>
              <a:rPr lang="fr-FR" altLang="fr-FR" sz="1200" dirty="0"/>
              <a:t>stratégique et offrir les conditions </a:t>
            </a:r>
            <a:br>
              <a:rPr lang="fr-FR" altLang="fr-FR" sz="1200" dirty="0"/>
            </a:br>
            <a:r>
              <a:rPr lang="fr-FR" altLang="fr-FR" sz="1200" dirty="0"/>
              <a:t>d’accueil des entreprises.</a:t>
            </a:r>
            <a:endParaRPr lang="fr-FR" sz="1200" dirty="0"/>
          </a:p>
        </p:txBody>
      </p:sp>
      <p:sp>
        <p:nvSpPr>
          <p:cNvPr id="30" name="Rectangle 29">
            <a:extLst>
              <a:ext uri="{FF2B5EF4-FFF2-40B4-BE49-F238E27FC236}">
                <a16:creationId xmlns:a16="http://schemas.microsoft.com/office/drawing/2014/main" xmlns="" id="{6D4F4F9D-2F35-4158-9C5E-A48B71106330}"/>
              </a:ext>
            </a:extLst>
          </p:cNvPr>
          <p:cNvSpPr/>
          <p:nvPr/>
        </p:nvSpPr>
        <p:spPr>
          <a:xfrm>
            <a:off x="656119" y="4612620"/>
            <a:ext cx="2805575" cy="1015663"/>
          </a:xfrm>
          <a:prstGeom prst="rect">
            <a:avLst/>
          </a:prstGeom>
        </p:spPr>
        <p:txBody>
          <a:bodyPr wrap="none">
            <a:spAutoFit/>
          </a:bodyPr>
          <a:lstStyle/>
          <a:p>
            <a:pPr lvl="1" algn="r"/>
            <a:r>
              <a:rPr lang="fr-FR" altLang="fr-FR" sz="1200" dirty="0"/>
              <a:t>Développer l’économie touristique</a:t>
            </a:r>
            <a:br>
              <a:rPr lang="fr-FR" altLang="fr-FR" sz="1200" dirty="0"/>
            </a:br>
            <a:r>
              <a:rPr lang="fr-FR" altLang="fr-FR" sz="1200" dirty="0"/>
              <a:t>et valoriser l’image du territoire.</a:t>
            </a:r>
          </a:p>
          <a:p>
            <a:pPr lvl="1" algn="r"/>
            <a:endParaRPr lang="fr-FR" altLang="fr-FR" sz="1200" dirty="0"/>
          </a:p>
          <a:p>
            <a:pPr lvl="1" algn="r"/>
            <a:r>
              <a:rPr lang="fr-FR" altLang="fr-FR" sz="1200" dirty="0"/>
              <a:t>Communiquer </a:t>
            </a:r>
            <a:br>
              <a:rPr lang="fr-FR" altLang="fr-FR" sz="1200" dirty="0"/>
            </a:br>
            <a:r>
              <a:rPr lang="fr-FR" altLang="fr-FR" sz="1200" dirty="0"/>
              <a:t>et faire la promotion du territoire.</a:t>
            </a:r>
          </a:p>
        </p:txBody>
      </p:sp>
      <p:sp>
        <p:nvSpPr>
          <p:cNvPr id="31" name="Rectangle 30">
            <a:extLst>
              <a:ext uri="{FF2B5EF4-FFF2-40B4-BE49-F238E27FC236}">
                <a16:creationId xmlns:a16="http://schemas.microsoft.com/office/drawing/2014/main" xmlns="" id="{5FF0FEA5-D38C-4A68-9895-55A925BB88B0}"/>
              </a:ext>
            </a:extLst>
          </p:cNvPr>
          <p:cNvSpPr/>
          <p:nvPr/>
        </p:nvSpPr>
        <p:spPr>
          <a:xfrm>
            <a:off x="3618109" y="4612620"/>
            <a:ext cx="2710229" cy="830997"/>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Faciliter le « parcours résidentiel </a:t>
            </a:r>
            <a:br>
              <a:rPr lang="fr-FR" altLang="fr-FR" sz="1200" dirty="0"/>
            </a:br>
            <a:r>
              <a:rPr lang="fr-FR" altLang="fr-FR" sz="1200" dirty="0"/>
              <a:t>économique » des entreprises </a:t>
            </a:r>
            <a:br>
              <a:rPr lang="fr-FR" altLang="fr-FR" sz="1200" dirty="0"/>
            </a:br>
            <a:r>
              <a:rPr lang="fr-FR" altLang="fr-FR" sz="1200" dirty="0"/>
              <a:t>en développant une offre en immobilier </a:t>
            </a:r>
            <a:br>
              <a:rPr lang="fr-FR" altLang="fr-FR" sz="1200" dirty="0"/>
            </a:br>
            <a:r>
              <a:rPr lang="fr-FR" altLang="fr-FR" sz="1200" dirty="0"/>
              <a:t>d’entreprises.</a:t>
            </a:r>
            <a:endParaRPr lang="fr-FR" sz="1200" dirty="0"/>
          </a:p>
        </p:txBody>
      </p:sp>
      <p:sp>
        <p:nvSpPr>
          <p:cNvPr id="33" name="Espace réservé du texte 5">
            <a:extLst>
              <a:ext uri="{FF2B5EF4-FFF2-40B4-BE49-F238E27FC236}">
                <a16:creationId xmlns:a16="http://schemas.microsoft.com/office/drawing/2014/main" xmlns="" id="{798223B6-21C6-4D0C-9B1B-258319E87056}"/>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a:solidFill>
                  <a:schemeClr val="bg1"/>
                </a:solidFill>
                <a:highlight>
                  <a:srgbClr val="F39200"/>
                </a:highlight>
              </a:rPr>
              <a:t>1. Montdidier, Roye : deux bassins de vie et d’emploi d’échelle régionale, à conforter</a:t>
            </a:r>
            <a:endParaRPr lang="fr-FR" sz="2000" dirty="0">
              <a:solidFill>
                <a:schemeClr val="bg1"/>
              </a:solidFill>
              <a:highlight>
                <a:srgbClr val="F39200"/>
              </a:highlight>
            </a:endParaRPr>
          </a:p>
        </p:txBody>
      </p:sp>
      <p:pic>
        <p:nvPicPr>
          <p:cNvPr id="37" name="Graphique 36" descr="Repère">
            <a:extLst>
              <a:ext uri="{FF2B5EF4-FFF2-40B4-BE49-F238E27FC236}">
                <a16:creationId xmlns:a16="http://schemas.microsoft.com/office/drawing/2014/main" xmlns="" id="{7DE787C5-0424-43AD-BAFD-4568D9DF2B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527493" y="2778611"/>
            <a:ext cx="685800" cy="685800"/>
          </a:xfrm>
          <a:prstGeom prst="rect">
            <a:avLst/>
          </a:prstGeom>
        </p:spPr>
      </p:pic>
      <p:pic>
        <p:nvPicPr>
          <p:cNvPr id="36" name="Graphique 35" descr="Mégaphone">
            <a:extLst>
              <a:ext uri="{FF2B5EF4-FFF2-40B4-BE49-F238E27FC236}">
                <a16:creationId xmlns:a16="http://schemas.microsoft.com/office/drawing/2014/main" xmlns="" id="{17B8F77E-715D-4F4F-AE82-8D4CEBFD2E3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769690" y="5570873"/>
            <a:ext cx="685800" cy="685800"/>
          </a:xfrm>
          <a:prstGeom prst="rect">
            <a:avLst/>
          </a:prstGeom>
        </p:spPr>
      </p:pic>
      <p:pic>
        <p:nvPicPr>
          <p:cNvPr id="18" name="Graphique 17">
            <a:extLst>
              <a:ext uri="{FF2B5EF4-FFF2-40B4-BE49-F238E27FC236}">
                <a16:creationId xmlns:a16="http://schemas.microsoft.com/office/drawing/2014/main" xmlns="" id="{A2C0B5B8-7690-447B-B8E6-4DAA38F30E1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60072" y="2920836"/>
            <a:ext cx="244837" cy="244837"/>
          </a:xfrm>
          <a:prstGeom prst="rect">
            <a:avLst/>
          </a:prstGeom>
        </p:spPr>
      </p:pic>
    </p:spTree>
    <p:extLst>
      <p:ext uri="{BB962C8B-B14F-4D97-AF65-F5344CB8AC3E}">
        <p14:creationId xmlns:p14="http://schemas.microsoft.com/office/powerpoint/2010/main" val="2317896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54969" y="466725"/>
            <a:ext cx="6013450" cy="361950"/>
          </a:xfrm>
        </p:spPr>
        <p:txBody>
          <a:bodyPr/>
          <a:lstStyle/>
          <a:p>
            <a:r>
              <a:rPr lang="fr-FR" sz="2000" dirty="0">
                <a:solidFill>
                  <a:schemeClr val="bg1"/>
                </a:solidFill>
                <a:highlight>
                  <a:srgbClr val="F39200"/>
                </a:highlight>
              </a:rPr>
              <a:t>1. Montdidier, Roye : deux bassins de vie et d’emploi d’échelle régionale, à conforter</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1023041" y="2496058"/>
            <a:ext cx="8519310" cy="2323970"/>
          </a:xfrm>
          <a:prstGeom prst="rect">
            <a:avLst/>
          </a:prstGeom>
          <a:noFill/>
        </p:spPr>
        <p:txBody>
          <a:bodyPr wrap="square" rtlCol="0">
            <a:spAutoFit/>
          </a:bodyPr>
          <a:lstStyle/>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Tirer parti des dynamiques régionales dans le positionnement stratégique du territoire</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Définir une stratégie cohérente pour le développement des zones d’activités économiques </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Conforter l’armature urbaine tout en renouvelant les équilibres résidentiels</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Valoriser les entités paysagères remarquables et les espaces naturels emblématiques du territoire</a:t>
            </a:r>
          </a:p>
        </p:txBody>
      </p:sp>
      <p:sp>
        <p:nvSpPr>
          <p:cNvPr id="16" name="ZoneTexte 15">
            <a:extLst>
              <a:ext uri="{FF2B5EF4-FFF2-40B4-BE49-F238E27FC236}">
                <a16:creationId xmlns:a16="http://schemas.microsoft.com/office/drawing/2014/main" xmlns="" id="{2A7905DC-0197-4013-A3B1-C8FF0D6A0016}"/>
              </a:ext>
            </a:extLst>
          </p:cNvPr>
          <p:cNvSpPr txBox="1"/>
          <p:nvPr/>
        </p:nvSpPr>
        <p:spPr>
          <a:xfrm>
            <a:off x="473074" y="1131683"/>
            <a:ext cx="9069277" cy="1190967"/>
          </a:xfrm>
          <a:prstGeom prst="rect">
            <a:avLst/>
          </a:prstGeom>
          <a:noFill/>
        </p:spPr>
        <p:txBody>
          <a:bodyPr wrap="square" rtlCol="0">
            <a:spAutoFit/>
          </a:bodyPr>
          <a:lstStyle/>
          <a:p>
            <a:pPr marL="0" lvl="1">
              <a:lnSpc>
                <a:spcPct val="150000"/>
              </a:lnSpc>
              <a:spcBef>
                <a:spcPts val="525"/>
              </a:spcBef>
              <a:spcAft>
                <a:spcPts val="600"/>
              </a:spcAft>
              <a:buClr>
                <a:schemeClr val="accent2"/>
              </a:buClr>
              <a:buSzPct val="120000"/>
              <a:defRPr/>
            </a:pPr>
            <a:r>
              <a:rPr lang="fr-FR" altLang="fr-FR" sz="1200" dirty="0">
                <a:latin typeface="+mj-lt"/>
              </a:rPr>
              <a:t>La CC du Grand Roye  s’organise autour de ses deux pôles urbains, Montdidier et Roye, qui apportent au territoire ses principales offres en matière d’équipements, de commerces et d’emplois et forment deux bassins de vie et d’emplois au rayonnement local structurant. </a:t>
            </a:r>
            <a:br>
              <a:rPr lang="fr-FR" altLang="fr-FR" sz="1200" dirty="0">
                <a:latin typeface="+mj-lt"/>
              </a:rPr>
            </a:br>
            <a:r>
              <a:rPr lang="fr-FR" altLang="fr-FR" sz="1200" dirty="0">
                <a:latin typeface="+mj-lt"/>
              </a:rPr>
              <a:t>Se distinguant cependant par les domaines d’activités de leurs entreprises et le profil de leurs actifs, les deux communes sont marquées par leur histoire urbaine et des situations territoriales différentes dont elles ont tiré parti. </a:t>
            </a:r>
          </a:p>
        </p:txBody>
      </p:sp>
      <p:sp>
        <p:nvSpPr>
          <p:cNvPr id="8" name="Rectangle 7">
            <a:extLst>
              <a:ext uri="{FF2B5EF4-FFF2-40B4-BE49-F238E27FC236}">
                <a16:creationId xmlns:a16="http://schemas.microsoft.com/office/drawing/2014/main" xmlns="" id="{2F29568B-85F1-49BE-BB52-7A69AE940D53}"/>
              </a:ext>
            </a:extLst>
          </p:cNvPr>
          <p:cNvSpPr/>
          <p:nvPr/>
        </p:nvSpPr>
        <p:spPr>
          <a:xfrm>
            <a:off x="1023041" y="3429000"/>
            <a:ext cx="8139620" cy="14975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xmlns="" id="{762AD18C-6516-4873-A664-E52DAB12A200}"/>
              </a:ext>
            </a:extLst>
          </p:cNvPr>
          <p:cNvSpPr/>
          <p:nvPr/>
        </p:nvSpPr>
        <p:spPr>
          <a:xfrm>
            <a:off x="1023041" y="2515809"/>
            <a:ext cx="8139620" cy="36001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2A27FE85-05F7-4450-912F-D3A1764E67F5}"/>
              </a:ext>
            </a:extLst>
          </p:cNvPr>
          <p:cNvSpPr/>
          <p:nvPr/>
        </p:nvSpPr>
        <p:spPr>
          <a:xfrm>
            <a:off x="454968" y="1204009"/>
            <a:ext cx="9069277" cy="120526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2077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24">
            <a:extLst>
              <a:ext uri="{FF2B5EF4-FFF2-40B4-BE49-F238E27FC236}">
                <a16:creationId xmlns:a16="http://schemas.microsoft.com/office/drawing/2014/main" xmlns="" id="{133D728B-49A1-4E5E-A0B0-7B781A5A8322}"/>
              </a:ext>
            </a:extLst>
          </p:cNvPr>
          <p:cNvSpPr>
            <a:spLocks noGrp="1"/>
          </p:cNvSpPr>
          <p:nvPr>
            <p:ph type="body" sz="quarter" idx="35"/>
          </p:nvPr>
        </p:nvSpPr>
        <p:spPr>
          <a:xfrm>
            <a:off x="757579" y="2946223"/>
            <a:ext cx="8184197" cy="288333"/>
          </a:xfrm>
        </p:spPr>
        <p:txBody>
          <a:bodyPr/>
          <a:lstStyle/>
          <a:p>
            <a:r>
              <a:rPr lang="fr-FR" b="0" dirty="0"/>
              <a:t>LE PROJET D’AMÉNAGEMENT ET DE DÉVELOPPEMENT DURABLES (PADD)</a:t>
            </a:r>
          </a:p>
        </p:txBody>
      </p:sp>
      <p:pic>
        <p:nvPicPr>
          <p:cNvPr id="29" name="Image 28">
            <a:extLst>
              <a:ext uri="{FF2B5EF4-FFF2-40B4-BE49-F238E27FC236}">
                <a16:creationId xmlns:a16="http://schemas.microsoft.com/office/drawing/2014/main" xmlns="" id="{096B7900-FA71-48BC-A8D3-19892372E219}"/>
              </a:ext>
            </a:extLst>
          </p:cNvPr>
          <p:cNvPicPr>
            <a:picLocks noChangeAspect="1"/>
          </p:cNvPicPr>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63100" b="6669"/>
          <a:stretch/>
        </p:blipFill>
        <p:spPr bwMode="auto">
          <a:xfrm>
            <a:off x="0" y="-8428"/>
            <a:ext cx="9906000" cy="1996482"/>
          </a:xfrm>
          <a:prstGeom prst="rect">
            <a:avLst/>
          </a:prstGeom>
          <a:solidFill>
            <a:schemeClr val="accent2"/>
          </a:solidFill>
        </p:spPr>
      </p:pic>
      <p:sp>
        <p:nvSpPr>
          <p:cNvPr id="2" name="Espace réservé du texte 1">
            <a:extLst>
              <a:ext uri="{FF2B5EF4-FFF2-40B4-BE49-F238E27FC236}">
                <a16:creationId xmlns:a16="http://schemas.microsoft.com/office/drawing/2014/main" xmlns="" id="{38AE4923-FCE3-4BB4-BB12-0AA7F34AE375}"/>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xmlns="" id="{2EF2B5BE-4AFF-47DF-9383-CF594856E7FB}"/>
              </a:ext>
            </a:extLst>
          </p:cNvPr>
          <p:cNvSpPr>
            <a:spLocks noGrp="1"/>
          </p:cNvSpPr>
          <p:nvPr>
            <p:ph type="body" sz="quarter" idx="11"/>
          </p:nvPr>
        </p:nvSpPr>
        <p:spPr>
          <a:xfrm>
            <a:off x="758995" y="2254362"/>
            <a:ext cx="5198185" cy="288336"/>
          </a:xfrm>
        </p:spPr>
        <p:txBody>
          <a:bodyPr/>
          <a:lstStyle/>
          <a:p>
            <a:r>
              <a:rPr lang="fr-FR" b="0" dirty="0"/>
              <a:t>INTRODUCTION</a:t>
            </a:r>
            <a:endParaRPr lang="fr-FR" sz="1600" dirty="0">
              <a:solidFill>
                <a:prstClr val="white"/>
              </a:solidFill>
              <a:latin typeface="Calibri Light"/>
            </a:endParaRPr>
          </a:p>
          <a:p>
            <a:endParaRPr lang="fr-FR" b="0" dirty="0"/>
          </a:p>
        </p:txBody>
      </p:sp>
      <p:sp>
        <p:nvSpPr>
          <p:cNvPr id="5" name="Espace réservé du texte 4">
            <a:extLst>
              <a:ext uri="{FF2B5EF4-FFF2-40B4-BE49-F238E27FC236}">
                <a16:creationId xmlns:a16="http://schemas.microsoft.com/office/drawing/2014/main" xmlns="" id="{203EDBA6-3112-43D8-A7DF-6BF95727C47D}"/>
              </a:ext>
            </a:extLst>
          </p:cNvPr>
          <p:cNvSpPr>
            <a:spLocks noGrp="1"/>
          </p:cNvSpPr>
          <p:nvPr>
            <p:ph type="body" sz="quarter" idx="15"/>
          </p:nvPr>
        </p:nvSpPr>
        <p:spPr>
          <a:xfrm>
            <a:off x="758996" y="5458740"/>
            <a:ext cx="3586667" cy="288333"/>
          </a:xfrm>
        </p:spPr>
        <p:txBody>
          <a:bodyPr/>
          <a:lstStyle/>
          <a:p>
            <a:r>
              <a:rPr lang="fr-FR" b="0" dirty="0"/>
              <a:t>LA SUITE</a:t>
            </a:r>
          </a:p>
        </p:txBody>
      </p:sp>
      <p:cxnSp>
        <p:nvCxnSpPr>
          <p:cNvPr id="31" name="Connecteur droit 30">
            <a:extLst>
              <a:ext uri="{FF2B5EF4-FFF2-40B4-BE49-F238E27FC236}">
                <a16:creationId xmlns:a16="http://schemas.microsoft.com/office/drawing/2014/main" xmlns="" id="{643BAE6F-37C1-4401-87BD-95E03F6728FA}"/>
              </a:ext>
            </a:extLst>
          </p:cNvPr>
          <p:cNvCxnSpPr>
            <a:cxnSpLocks/>
          </p:cNvCxnSpPr>
          <p:nvPr/>
        </p:nvCxnSpPr>
        <p:spPr>
          <a:xfrm>
            <a:off x="0" y="1988054"/>
            <a:ext cx="9906000" cy="0"/>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16" name="Graphique 15">
            <a:extLst>
              <a:ext uri="{FF2B5EF4-FFF2-40B4-BE49-F238E27FC236}">
                <a16:creationId xmlns:a16="http://schemas.microsoft.com/office/drawing/2014/main" xmlns="" id="{6E07E23E-B79D-403C-A4A2-A306B221B8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681156" y="6414858"/>
            <a:ext cx="190501" cy="296335"/>
          </a:xfrm>
          <a:prstGeom prst="rect">
            <a:avLst/>
          </a:prstGeom>
        </p:spPr>
      </p:pic>
      <p:pic>
        <p:nvPicPr>
          <p:cNvPr id="12" name="Graphique 11">
            <a:extLst>
              <a:ext uri="{FF2B5EF4-FFF2-40B4-BE49-F238E27FC236}">
                <a16:creationId xmlns:a16="http://schemas.microsoft.com/office/drawing/2014/main" xmlns="" id="{95D1E1CE-D5BE-4C09-9832-C74C6571A886}"/>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25020" t="-12655" b="1"/>
          <a:stretch/>
        </p:blipFill>
        <p:spPr>
          <a:xfrm>
            <a:off x="6929392" y="6345397"/>
            <a:ext cx="2697691" cy="365796"/>
          </a:xfrm>
          <a:prstGeom prst="rect">
            <a:avLst/>
          </a:prstGeom>
        </p:spPr>
      </p:pic>
      <p:pic>
        <p:nvPicPr>
          <p:cNvPr id="13" name="Image 12">
            <a:extLst>
              <a:ext uri="{FF2B5EF4-FFF2-40B4-BE49-F238E27FC236}">
                <a16:creationId xmlns:a16="http://schemas.microsoft.com/office/drawing/2014/main" xmlns="" id="{938BB56D-8CC5-436E-A8EB-214EFDB69F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2192" y="6422363"/>
            <a:ext cx="779785" cy="230029"/>
          </a:xfrm>
          <a:prstGeom prst="rect">
            <a:avLst/>
          </a:prstGeom>
        </p:spPr>
      </p:pic>
      <p:sp>
        <p:nvSpPr>
          <p:cNvPr id="11" name="Espace réservé du texte 5">
            <a:extLst>
              <a:ext uri="{FF2B5EF4-FFF2-40B4-BE49-F238E27FC236}">
                <a16:creationId xmlns:a16="http://schemas.microsoft.com/office/drawing/2014/main" xmlns="" id="{066A98E8-1460-4502-B0F4-8C30B35F08E0}"/>
              </a:ext>
            </a:extLst>
          </p:cNvPr>
          <p:cNvSpPr txBox="1">
            <a:spLocks/>
          </p:cNvSpPr>
          <p:nvPr/>
        </p:nvSpPr>
        <p:spPr>
          <a:xfrm>
            <a:off x="1217061" y="3379138"/>
            <a:ext cx="7917795" cy="361950"/>
          </a:xfrm>
          <a:prstGeom prst="rect">
            <a:avLst/>
          </a:prstGeom>
        </p:spPr>
        <p:txBody>
          <a:bodyPr/>
          <a:lstStyle>
            <a:lvl1pPr indent="0" defTabSz="914400">
              <a:lnSpc>
                <a:spcPct val="90000"/>
              </a:lnSpc>
              <a:spcBef>
                <a:spcPts val="1000"/>
              </a:spcBef>
              <a:buFont typeface="Arial" panose="020B0604020202020204" pitchFamily="34" charset="0"/>
              <a:buNone/>
              <a:defRPr sz="1600" b="0">
                <a:solidFill>
                  <a:schemeClr val="bg1"/>
                </a:solidFill>
                <a:latin typeface="Montserrat" panose="0200050500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fr-FR" dirty="0"/>
              <a:t>1. Montdidier, Roye : deux bassins de vie et d’emploi d’échelle régionale, </a:t>
            </a:r>
            <a:br>
              <a:rPr lang="fr-FR" dirty="0"/>
            </a:br>
            <a:r>
              <a:rPr lang="fr-FR" dirty="0"/>
              <a:t>à conforter</a:t>
            </a:r>
          </a:p>
        </p:txBody>
      </p:sp>
      <p:sp>
        <p:nvSpPr>
          <p:cNvPr id="14" name="Espace réservé du texte 5">
            <a:extLst>
              <a:ext uri="{FF2B5EF4-FFF2-40B4-BE49-F238E27FC236}">
                <a16:creationId xmlns:a16="http://schemas.microsoft.com/office/drawing/2014/main" xmlns="" id="{1EC72FA9-1A90-4C9E-832B-A8F63D77956A}"/>
              </a:ext>
            </a:extLst>
          </p:cNvPr>
          <p:cNvSpPr txBox="1">
            <a:spLocks/>
          </p:cNvSpPr>
          <p:nvPr/>
        </p:nvSpPr>
        <p:spPr>
          <a:xfrm>
            <a:off x="1217062" y="4040290"/>
            <a:ext cx="8286514" cy="361950"/>
          </a:xfrm>
          <a:prstGeom prst="rect">
            <a:avLst/>
          </a:prstGeom>
        </p:spPr>
        <p:txBody>
          <a:bodyPr/>
          <a:lstStyle>
            <a:defPPr>
              <a:defRPr lang="en-US"/>
            </a:defPPr>
            <a:lvl1pPr indent="0" defTabSz="914400">
              <a:lnSpc>
                <a:spcPct val="90000"/>
              </a:lnSpc>
              <a:spcBef>
                <a:spcPts val="1000"/>
              </a:spcBef>
              <a:buFont typeface="Arial" panose="020B0604020202020204" pitchFamily="34" charset="0"/>
              <a:buNone/>
              <a:defRPr sz="1600" b="0">
                <a:solidFill>
                  <a:schemeClr val="bg1"/>
                </a:solidFill>
                <a:latin typeface="Montserrat" panose="0200050500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fr-FR" dirty="0"/>
              <a:t>2. Un territoire, 62 communes : valoriser les ressources locales, </a:t>
            </a:r>
            <a:br>
              <a:rPr lang="fr-FR" dirty="0"/>
            </a:br>
            <a:r>
              <a:rPr lang="fr-FR" dirty="0"/>
              <a:t>coordonner les actions déjà engagées</a:t>
            </a:r>
          </a:p>
        </p:txBody>
      </p:sp>
      <p:sp>
        <p:nvSpPr>
          <p:cNvPr id="15" name="Espace réservé du texte 5">
            <a:extLst>
              <a:ext uri="{FF2B5EF4-FFF2-40B4-BE49-F238E27FC236}">
                <a16:creationId xmlns:a16="http://schemas.microsoft.com/office/drawing/2014/main" xmlns="" id="{4015A277-20B9-4418-90E7-B0E3C6CF17ED}"/>
              </a:ext>
            </a:extLst>
          </p:cNvPr>
          <p:cNvSpPr txBox="1">
            <a:spLocks/>
          </p:cNvSpPr>
          <p:nvPr/>
        </p:nvSpPr>
        <p:spPr>
          <a:xfrm>
            <a:off x="1217062" y="4763059"/>
            <a:ext cx="7296002" cy="361950"/>
          </a:xfrm>
          <a:prstGeom prst="rect">
            <a:avLst/>
          </a:prstGeom>
        </p:spPr>
        <p:txBody>
          <a:bodyPr/>
          <a:lstStyle>
            <a:defPPr>
              <a:defRPr lang="en-US"/>
            </a:defPPr>
            <a:lvl1pPr indent="0" defTabSz="914400">
              <a:lnSpc>
                <a:spcPct val="90000"/>
              </a:lnSpc>
              <a:spcBef>
                <a:spcPts val="1000"/>
              </a:spcBef>
              <a:buFont typeface="Arial" panose="020B0604020202020204" pitchFamily="34" charset="0"/>
              <a:buNone/>
              <a:defRPr sz="1600" b="0">
                <a:solidFill>
                  <a:schemeClr val="bg1"/>
                </a:solidFill>
                <a:latin typeface="Montserrat" panose="02000505000000020004" pitchFamily="2"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fr-FR" dirty="0"/>
              <a:t>3. Cibler les actions prioritaires à engager pour l’avenir du territoire</a:t>
            </a:r>
          </a:p>
        </p:txBody>
      </p:sp>
    </p:spTree>
    <p:extLst>
      <p:ext uri="{BB962C8B-B14F-4D97-AF65-F5344CB8AC3E}">
        <p14:creationId xmlns:p14="http://schemas.microsoft.com/office/powerpoint/2010/main" val="3271958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Ã©sultat de recherche d'images pour &quot;zone d'activitÃ©s de montdidier&quot;">
            <a:extLst>
              <a:ext uri="{FF2B5EF4-FFF2-40B4-BE49-F238E27FC236}">
                <a16:creationId xmlns:a16="http://schemas.microsoft.com/office/drawing/2014/main" xmlns="" id="{4EB233AE-A130-4C3E-A4E1-AA47DFA8E8D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587"/>
          <a:stretch/>
        </p:blipFill>
        <p:spPr bwMode="auto">
          <a:xfrm>
            <a:off x="6716616" y="4693845"/>
            <a:ext cx="2825719" cy="11979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rdp.ac-amiens.fr/idp/idp80/uploads/2014/05/RoyeEntrepot2-80.jpg">
            <a:extLst>
              <a:ext uri="{FF2B5EF4-FFF2-40B4-BE49-F238E27FC236}">
                <a16:creationId xmlns:a16="http://schemas.microsoft.com/office/drawing/2014/main" xmlns="" id="{0D38C850-965F-4261-A7B7-E6D0465835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5" t="6003"/>
          <a:stretch/>
        </p:blipFill>
        <p:spPr bwMode="auto">
          <a:xfrm>
            <a:off x="6716600" y="2903127"/>
            <a:ext cx="2825752" cy="1790717"/>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a:extLst>
              <a:ext uri="{FF2B5EF4-FFF2-40B4-BE49-F238E27FC236}">
                <a16:creationId xmlns:a16="http://schemas.microsoft.com/office/drawing/2014/main" xmlns="" id="{C60DA26E-4E89-4C56-AEDF-C6D8B35E987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24940" y="5218238"/>
            <a:ext cx="685799" cy="673589"/>
          </a:xfrm>
          <a:prstGeom prst="rect">
            <a:avLst/>
          </a:prstGeom>
        </p:spPr>
      </p:pic>
      <p:pic>
        <p:nvPicPr>
          <p:cNvPr id="2" name="Graphique 1">
            <a:extLst>
              <a:ext uri="{FF2B5EF4-FFF2-40B4-BE49-F238E27FC236}">
                <a16:creationId xmlns:a16="http://schemas.microsoft.com/office/drawing/2014/main" xmlns="" id="{57BFBB09-E00B-43E0-9F8C-8032973F6A6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9960303">
            <a:off x="2819374" y="2838942"/>
            <a:ext cx="645340" cy="650421"/>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473074" y="1131683"/>
            <a:ext cx="9069261" cy="1190967"/>
          </a:xfrm>
          <a:prstGeom prst="rect">
            <a:avLst/>
          </a:prstGeom>
          <a:noFill/>
        </p:spPr>
        <p:txBody>
          <a:bodyPr wrap="square" rtlCol="0">
            <a:spAutoFit/>
          </a:bodyPr>
          <a:lstStyle/>
          <a:p>
            <a:pPr marL="285750" lvl="1" indent="-285750">
              <a:lnSpc>
                <a:spcPts val="2200"/>
              </a:lnSpc>
              <a:spcBef>
                <a:spcPts val="525"/>
              </a:spcBef>
              <a:spcAft>
                <a:spcPts val="600"/>
              </a:spcAft>
              <a:buClr>
                <a:schemeClr val="accent2"/>
              </a:buClr>
              <a:buSzPct val="120000"/>
              <a:buFont typeface="Arial" panose="020B0604020202020204" pitchFamily="34" charset="0"/>
              <a:buChar char="•"/>
              <a:defRPr/>
            </a:pPr>
            <a:r>
              <a:rPr lang="fr-FR" altLang="fr-FR" sz="1600" b="1" dirty="0"/>
              <a:t>Définir une stratégie cohérente pour le développement des zones d’activités économiques </a:t>
            </a:r>
            <a:br>
              <a:rPr lang="fr-FR" altLang="fr-FR" sz="1600" b="1" dirty="0"/>
            </a:br>
            <a:r>
              <a:rPr lang="fr-FR" altLang="fr-FR" sz="1200" dirty="0">
                <a:solidFill>
                  <a:prstClr val="black"/>
                </a:solidFill>
                <a:latin typeface="Calibri Light"/>
              </a:rPr>
              <a:t>Montdidier et Roye sont marquées par leur histoire urbaine et économique – vocation plus ou moins agricole, plus ou moins administrative, industrielle, commerciale ou servicielle – et doivent ainsi définir une stratégie de développement économique cohérente et complémentaire afin notamment de répondre aux problématiques spécifiques des zones d’activités économiques.</a:t>
            </a:r>
          </a:p>
        </p:txBody>
      </p:sp>
      <p:sp>
        <p:nvSpPr>
          <p:cNvPr id="24" name="Espace réservé du texte 5">
            <a:extLst>
              <a:ext uri="{FF2B5EF4-FFF2-40B4-BE49-F238E27FC236}">
                <a16:creationId xmlns:a16="http://schemas.microsoft.com/office/drawing/2014/main" xmlns="" id="{C631C587-A643-4B7A-A9A2-A52EB10C4A06}"/>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a:solidFill>
                  <a:schemeClr val="bg1"/>
                </a:solidFill>
                <a:highlight>
                  <a:srgbClr val="F39200"/>
                </a:highlight>
              </a:rPr>
              <a:t>1. Montdidier, Roye : deux bassins de vie et d’emploi d’échelle régionale, à conforter</a:t>
            </a:r>
            <a:endParaRPr lang="fr-FR" sz="2000" dirty="0">
              <a:solidFill>
                <a:schemeClr val="bg1"/>
              </a:solidFill>
              <a:highlight>
                <a:srgbClr val="F39200"/>
              </a:highlight>
            </a:endParaRPr>
          </a:p>
        </p:txBody>
      </p:sp>
      <p:cxnSp>
        <p:nvCxnSpPr>
          <p:cNvPr id="36" name="Connecteur droit 35">
            <a:extLst>
              <a:ext uri="{FF2B5EF4-FFF2-40B4-BE49-F238E27FC236}">
                <a16:creationId xmlns:a16="http://schemas.microsoft.com/office/drawing/2014/main" xmlns="" id="{8C11BA32-BA24-4552-9ED3-4EDFEA816307}"/>
              </a:ext>
            </a:extLst>
          </p:cNvPr>
          <p:cNvCxnSpPr>
            <a:cxnSpLocks/>
          </p:cNvCxnSpPr>
          <p:nvPr/>
        </p:nvCxnSpPr>
        <p:spPr>
          <a:xfrm>
            <a:off x="3539901" y="2903127"/>
            <a:ext cx="0" cy="2988700"/>
          </a:xfrm>
          <a:prstGeom prst="line">
            <a:avLst/>
          </a:prstGeom>
          <a:ln w="25400">
            <a:solidFill>
              <a:srgbClr val="F39200"/>
            </a:solidFill>
          </a:ln>
        </p:spPr>
        <p:style>
          <a:lnRef idx="1">
            <a:schemeClr val="accent2"/>
          </a:lnRef>
          <a:fillRef idx="0">
            <a:schemeClr val="accent2"/>
          </a:fillRef>
          <a:effectRef idx="0">
            <a:schemeClr val="accent2"/>
          </a:effectRef>
          <a:fontRef idx="minor">
            <a:schemeClr val="tx1"/>
          </a:fontRef>
        </p:style>
      </p:cxnSp>
      <p:cxnSp>
        <p:nvCxnSpPr>
          <p:cNvPr id="37" name="Connecteur droit 36">
            <a:extLst>
              <a:ext uri="{FF2B5EF4-FFF2-40B4-BE49-F238E27FC236}">
                <a16:creationId xmlns:a16="http://schemas.microsoft.com/office/drawing/2014/main" xmlns="" id="{BB732537-8805-40FF-84B6-315804F4A434}"/>
              </a:ext>
            </a:extLst>
          </p:cNvPr>
          <p:cNvCxnSpPr>
            <a:cxnSpLocks/>
          </p:cNvCxnSpPr>
          <p:nvPr/>
        </p:nvCxnSpPr>
        <p:spPr>
          <a:xfrm>
            <a:off x="1186004" y="4384109"/>
            <a:ext cx="5033727" cy="0"/>
          </a:xfrm>
          <a:prstGeom prst="line">
            <a:avLst/>
          </a:prstGeom>
          <a:ln w="25400">
            <a:solidFill>
              <a:srgbClr val="F39200"/>
            </a:solidFill>
          </a:ln>
        </p:spPr>
        <p:style>
          <a:lnRef idx="1">
            <a:schemeClr val="accent2"/>
          </a:lnRef>
          <a:fillRef idx="0">
            <a:schemeClr val="accent2"/>
          </a:fillRef>
          <a:effectRef idx="0">
            <a:schemeClr val="accent2"/>
          </a:effectRef>
          <a:fontRef idx="minor">
            <a:schemeClr val="tx1"/>
          </a:fontRef>
        </p:style>
      </p:cxnSp>
      <p:sp>
        <p:nvSpPr>
          <p:cNvPr id="39" name="Rectangle 38">
            <a:extLst>
              <a:ext uri="{FF2B5EF4-FFF2-40B4-BE49-F238E27FC236}">
                <a16:creationId xmlns:a16="http://schemas.microsoft.com/office/drawing/2014/main" xmlns="" id="{5AFB7F14-EA6F-4548-A80A-92B7A711205F}"/>
              </a:ext>
            </a:extLst>
          </p:cNvPr>
          <p:cNvSpPr/>
          <p:nvPr/>
        </p:nvSpPr>
        <p:spPr>
          <a:xfrm>
            <a:off x="363475" y="3551095"/>
            <a:ext cx="3098219" cy="646331"/>
          </a:xfrm>
          <a:prstGeom prst="rect">
            <a:avLst/>
          </a:prstGeom>
        </p:spPr>
        <p:txBody>
          <a:bodyPr wrap="none">
            <a:spAutoFit/>
          </a:bodyPr>
          <a:lstStyle/>
          <a:p>
            <a:pPr marL="0" lvl="1" algn="r">
              <a:buClr>
                <a:schemeClr val="accent2"/>
              </a:buClr>
              <a:buSzPct val="120000"/>
              <a:defRPr/>
            </a:pPr>
            <a:r>
              <a:rPr lang="fr-FR" altLang="fr-FR" sz="1200" dirty="0"/>
              <a:t>Améliorer l’attractivité des zones d’activités </a:t>
            </a:r>
          </a:p>
          <a:p>
            <a:pPr marL="0" lvl="1" algn="r">
              <a:buClr>
                <a:schemeClr val="accent2"/>
              </a:buClr>
              <a:buSzPct val="120000"/>
              <a:defRPr/>
            </a:pPr>
            <a:r>
              <a:rPr lang="fr-FR" altLang="fr-FR" sz="1200" dirty="0"/>
              <a:t>économiques et mettre en place une stratégie </a:t>
            </a:r>
          </a:p>
          <a:p>
            <a:pPr marL="0" lvl="1" algn="r">
              <a:buClr>
                <a:schemeClr val="accent2"/>
              </a:buClr>
              <a:buSzPct val="120000"/>
              <a:defRPr/>
            </a:pPr>
            <a:r>
              <a:rPr lang="fr-FR" altLang="fr-FR" sz="1200" dirty="0"/>
              <a:t>foncière de développement</a:t>
            </a:r>
            <a:endParaRPr lang="fr-FR" sz="1200" b="1" u="sng" dirty="0"/>
          </a:p>
        </p:txBody>
      </p:sp>
      <p:sp>
        <p:nvSpPr>
          <p:cNvPr id="40" name="Rectangle 39">
            <a:extLst>
              <a:ext uri="{FF2B5EF4-FFF2-40B4-BE49-F238E27FC236}">
                <a16:creationId xmlns:a16="http://schemas.microsoft.com/office/drawing/2014/main" xmlns="" id="{1BA408FA-1ED5-41C6-AFFD-6A0D99CD641B}"/>
              </a:ext>
            </a:extLst>
          </p:cNvPr>
          <p:cNvSpPr/>
          <p:nvPr/>
        </p:nvSpPr>
        <p:spPr>
          <a:xfrm>
            <a:off x="3618109" y="3557752"/>
            <a:ext cx="2302810"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Spécialiser les zones d’activités</a:t>
            </a:r>
            <a:br>
              <a:rPr lang="fr-FR" altLang="fr-FR" sz="1200" dirty="0"/>
            </a:br>
            <a:r>
              <a:rPr lang="fr-FR" altLang="fr-FR" sz="1200" dirty="0"/>
              <a:t>pour améliorer leur compétitivité </a:t>
            </a:r>
            <a:br>
              <a:rPr lang="fr-FR" altLang="fr-FR" sz="1200" dirty="0"/>
            </a:br>
            <a:r>
              <a:rPr lang="fr-FR" altLang="fr-FR" sz="1200" dirty="0"/>
              <a:t>et favoriser les effets-leviers</a:t>
            </a:r>
            <a:endParaRPr lang="fr-FR" sz="1200" dirty="0"/>
          </a:p>
        </p:txBody>
      </p:sp>
      <p:sp>
        <p:nvSpPr>
          <p:cNvPr id="41" name="Rectangle 40">
            <a:extLst>
              <a:ext uri="{FF2B5EF4-FFF2-40B4-BE49-F238E27FC236}">
                <a16:creationId xmlns:a16="http://schemas.microsoft.com/office/drawing/2014/main" xmlns="" id="{FB0FEA6C-1E2D-4834-9A7A-7C4FFF11A915}"/>
              </a:ext>
            </a:extLst>
          </p:cNvPr>
          <p:cNvSpPr/>
          <p:nvPr/>
        </p:nvSpPr>
        <p:spPr>
          <a:xfrm>
            <a:off x="656502" y="4612620"/>
            <a:ext cx="2805192" cy="461665"/>
          </a:xfrm>
          <a:prstGeom prst="rect">
            <a:avLst/>
          </a:prstGeom>
        </p:spPr>
        <p:txBody>
          <a:bodyPr wrap="none">
            <a:spAutoFit/>
          </a:bodyPr>
          <a:lstStyle/>
          <a:p>
            <a:pPr lvl="1" algn="r"/>
            <a:r>
              <a:rPr lang="fr-FR" altLang="fr-FR" sz="1200" dirty="0"/>
              <a:t>Réhabiliter les friches </a:t>
            </a:r>
            <a:br>
              <a:rPr lang="fr-FR" altLang="fr-FR" sz="1200" dirty="0"/>
            </a:br>
            <a:r>
              <a:rPr lang="fr-FR" altLang="fr-FR" sz="1200" dirty="0"/>
              <a:t>et valoriser les bâtiments existants</a:t>
            </a:r>
          </a:p>
        </p:txBody>
      </p:sp>
      <p:sp>
        <p:nvSpPr>
          <p:cNvPr id="47" name="Rectangle 46">
            <a:extLst>
              <a:ext uri="{FF2B5EF4-FFF2-40B4-BE49-F238E27FC236}">
                <a16:creationId xmlns:a16="http://schemas.microsoft.com/office/drawing/2014/main" xmlns="" id="{5F94C46E-8821-40B8-86BE-5A88A7AA316C}"/>
              </a:ext>
            </a:extLst>
          </p:cNvPr>
          <p:cNvSpPr/>
          <p:nvPr/>
        </p:nvSpPr>
        <p:spPr>
          <a:xfrm>
            <a:off x="3618109" y="4603558"/>
            <a:ext cx="2679516"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Faire des zones d’activités des quartiers </a:t>
            </a:r>
            <a:br>
              <a:rPr lang="fr-FR" altLang="fr-FR" sz="1200" dirty="0"/>
            </a:br>
            <a:r>
              <a:rPr lang="fr-FR" altLang="fr-FR" sz="1200" dirty="0"/>
              <a:t>d’activités en améliorant </a:t>
            </a:r>
            <a:br>
              <a:rPr lang="fr-FR" altLang="fr-FR" sz="1200" dirty="0"/>
            </a:br>
            <a:r>
              <a:rPr lang="fr-FR" altLang="fr-FR" sz="1200" dirty="0"/>
              <a:t>leur qualité et leur image</a:t>
            </a:r>
            <a:endParaRPr lang="fr-FR" sz="1200" dirty="0"/>
          </a:p>
        </p:txBody>
      </p:sp>
      <p:pic>
        <p:nvPicPr>
          <p:cNvPr id="46" name="Graphique 45" descr="Badge professionnel">
            <a:extLst>
              <a:ext uri="{FF2B5EF4-FFF2-40B4-BE49-F238E27FC236}">
                <a16:creationId xmlns:a16="http://schemas.microsoft.com/office/drawing/2014/main" xmlns="" id="{F19929E7-4D61-41D3-9EE4-5B28AE38A0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02867" y="2810903"/>
            <a:ext cx="685800" cy="685800"/>
          </a:xfrm>
          <a:prstGeom prst="rect">
            <a:avLst/>
          </a:prstGeom>
        </p:spPr>
      </p:pic>
      <p:pic>
        <p:nvPicPr>
          <p:cNvPr id="51" name="Graphique 50" descr="Œil">
            <a:extLst>
              <a:ext uri="{FF2B5EF4-FFF2-40B4-BE49-F238E27FC236}">
                <a16:creationId xmlns:a16="http://schemas.microsoft.com/office/drawing/2014/main" xmlns="" id="{5BB17137-9E57-492A-9023-7B5F1016C13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702867" y="5250672"/>
            <a:ext cx="685800" cy="685800"/>
          </a:xfrm>
          <a:prstGeom prst="rect">
            <a:avLst/>
          </a:prstGeom>
        </p:spPr>
      </p:pic>
      <p:pic>
        <p:nvPicPr>
          <p:cNvPr id="20" name="Graphique 19">
            <a:extLst>
              <a:ext uri="{FF2B5EF4-FFF2-40B4-BE49-F238E27FC236}">
                <a16:creationId xmlns:a16="http://schemas.microsoft.com/office/drawing/2014/main" xmlns="" id="{6C49B2AF-779D-40D9-9657-3D32D7D8B36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60072" y="2920836"/>
            <a:ext cx="244837" cy="244837"/>
          </a:xfrm>
          <a:prstGeom prst="rect">
            <a:avLst/>
          </a:prstGeom>
        </p:spPr>
      </p:pic>
    </p:spTree>
    <p:extLst>
      <p:ext uri="{BB962C8B-B14F-4D97-AF65-F5344CB8AC3E}">
        <p14:creationId xmlns:p14="http://schemas.microsoft.com/office/powerpoint/2010/main" val="146637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54969" y="466725"/>
            <a:ext cx="6013450" cy="361950"/>
          </a:xfrm>
        </p:spPr>
        <p:txBody>
          <a:bodyPr/>
          <a:lstStyle/>
          <a:p>
            <a:r>
              <a:rPr lang="fr-FR" sz="2000" dirty="0">
                <a:solidFill>
                  <a:schemeClr val="bg1"/>
                </a:solidFill>
                <a:highlight>
                  <a:srgbClr val="F39200"/>
                </a:highlight>
              </a:rPr>
              <a:t>1. Montdidier, Roye : deux bassins de vie et d’emploi d’échelle régionale, à conforter</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1023041" y="2496058"/>
            <a:ext cx="8519310" cy="2323970"/>
          </a:xfrm>
          <a:prstGeom prst="rect">
            <a:avLst/>
          </a:prstGeom>
          <a:noFill/>
        </p:spPr>
        <p:txBody>
          <a:bodyPr wrap="square" rtlCol="0">
            <a:spAutoFit/>
          </a:bodyPr>
          <a:lstStyle/>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Tirer parti des dynamiques régionales dans le positionnement stratégique du territoire</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Définir une stratégie cohérente pour le développement des zones d’activités économiques </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Conforter l’armature urbaine tout en renouvelant les équilibres résidentiels</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Valoriser les entités paysagères remarquables et les espaces naturels emblématiques du territoire</a:t>
            </a:r>
          </a:p>
        </p:txBody>
      </p:sp>
      <p:sp>
        <p:nvSpPr>
          <p:cNvPr id="16" name="ZoneTexte 15">
            <a:extLst>
              <a:ext uri="{FF2B5EF4-FFF2-40B4-BE49-F238E27FC236}">
                <a16:creationId xmlns:a16="http://schemas.microsoft.com/office/drawing/2014/main" xmlns="" id="{2A7905DC-0197-4013-A3B1-C8FF0D6A0016}"/>
              </a:ext>
            </a:extLst>
          </p:cNvPr>
          <p:cNvSpPr txBox="1"/>
          <p:nvPr/>
        </p:nvSpPr>
        <p:spPr>
          <a:xfrm>
            <a:off x="473074" y="1131683"/>
            <a:ext cx="9069277" cy="1190967"/>
          </a:xfrm>
          <a:prstGeom prst="rect">
            <a:avLst/>
          </a:prstGeom>
          <a:noFill/>
        </p:spPr>
        <p:txBody>
          <a:bodyPr wrap="square" rtlCol="0">
            <a:spAutoFit/>
          </a:bodyPr>
          <a:lstStyle/>
          <a:p>
            <a:pPr marL="0" lvl="1">
              <a:lnSpc>
                <a:spcPct val="150000"/>
              </a:lnSpc>
              <a:spcBef>
                <a:spcPts val="525"/>
              </a:spcBef>
              <a:spcAft>
                <a:spcPts val="600"/>
              </a:spcAft>
              <a:buClr>
                <a:schemeClr val="accent2"/>
              </a:buClr>
              <a:buSzPct val="120000"/>
              <a:defRPr/>
            </a:pPr>
            <a:r>
              <a:rPr lang="fr-FR" altLang="fr-FR" sz="1200" dirty="0">
                <a:latin typeface="+mj-lt"/>
              </a:rPr>
              <a:t>La CC du Grand Roye  s’organise autour de ses deux pôles urbains, Montdidier et Roye, qui apportent au territoire ses principales offres en matière d’équipements, de commerces et d’emplois et forment deux bassins de vie et d’emplois au rayonnement local structurant. </a:t>
            </a:r>
            <a:br>
              <a:rPr lang="fr-FR" altLang="fr-FR" sz="1200" dirty="0">
                <a:latin typeface="+mj-lt"/>
              </a:rPr>
            </a:br>
            <a:r>
              <a:rPr lang="fr-FR" altLang="fr-FR" sz="1200" dirty="0">
                <a:latin typeface="+mj-lt"/>
              </a:rPr>
              <a:t>Se distinguant cependant par les domaines d’activités de leurs entreprises et le profil de leurs actifs, les deux communes sont marquées par leur histoire urbaine et des situations territoriales différentes dont elles ont tiré parti. </a:t>
            </a:r>
          </a:p>
        </p:txBody>
      </p:sp>
      <p:sp>
        <p:nvSpPr>
          <p:cNvPr id="8" name="Rectangle 7">
            <a:extLst>
              <a:ext uri="{FF2B5EF4-FFF2-40B4-BE49-F238E27FC236}">
                <a16:creationId xmlns:a16="http://schemas.microsoft.com/office/drawing/2014/main" xmlns="" id="{2F29568B-85F1-49BE-BB52-7A69AE940D53}"/>
              </a:ext>
            </a:extLst>
          </p:cNvPr>
          <p:cNvSpPr/>
          <p:nvPr/>
        </p:nvSpPr>
        <p:spPr>
          <a:xfrm>
            <a:off x="1023041" y="4038783"/>
            <a:ext cx="8139620" cy="8877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xmlns="" id="{762AD18C-6516-4873-A664-E52DAB12A200}"/>
              </a:ext>
            </a:extLst>
          </p:cNvPr>
          <p:cNvSpPr/>
          <p:nvPr/>
        </p:nvSpPr>
        <p:spPr>
          <a:xfrm>
            <a:off x="1023041" y="2515808"/>
            <a:ext cx="8139620" cy="9831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8FBA5247-BBF2-4891-89EC-582563DBDF0B}"/>
              </a:ext>
            </a:extLst>
          </p:cNvPr>
          <p:cNvSpPr/>
          <p:nvPr/>
        </p:nvSpPr>
        <p:spPr>
          <a:xfrm>
            <a:off x="454968" y="1204009"/>
            <a:ext cx="9069277" cy="120526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5604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473074" y="1131683"/>
            <a:ext cx="9069271" cy="1755224"/>
          </a:xfrm>
          <a:prstGeom prst="rect">
            <a:avLst/>
          </a:prstGeom>
          <a:noFill/>
        </p:spPr>
        <p:txBody>
          <a:bodyPr wrap="square" rtlCol="0">
            <a:spAutoFit/>
          </a:bodyPr>
          <a:lstStyle/>
          <a:p>
            <a:pPr marL="285750" lvl="1" indent="-285750">
              <a:lnSpc>
                <a:spcPts val="2200"/>
              </a:lnSpc>
              <a:spcBef>
                <a:spcPts val="525"/>
              </a:spcBef>
              <a:spcAft>
                <a:spcPts val="600"/>
              </a:spcAft>
              <a:buClr>
                <a:schemeClr val="accent2"/>
              </a:buClr>
              <a:buSzPct val="120000"/>
              <a:buFont typeface="Arial" panose="020B0604020202020204" pitchFamily="34" charset="0"/>
              <a:buChar char="•"/>
              <a:defRPr/>
            </a:pPr>
            <a:r>
              <a:rPr lang="fr-FR" altLang="fr-FR" sz="1600" b="1" dirty="0"/>
              <a:t>Conforter l’armature urbaine tout en renouvelant les équilibres résidentiels</a:t>
            </a:r>
            <a:br>
              <a:rPr lang="fr-FR" altLang="fr-FR" sz="1600" b="1" dirty="0"/>
            </a:br>
            <a:r>
              <a:rPr lang="fr-FR" altLang="fr-FR" sz="1200" dirty="0">
                <a:solidFill>
                  <a:prstClr val="black"/>
                </a:solidFill>
                <a:latin typeface="Calibri Light"/>
              </a:rPr>
              <a:t>Montdidier et Roye concentrent la majeure partie des équipements structurants du territoire, ainsi que ceux au rayonnement le plus large. Bien que concentrés dans les principaux bourgs, le territoire bénéficie par ailleurs d’une bonne distribution des commerces, services de proximité et équipements scolaires. </a:t>
            </a:r>
            <a:br>
              <a:rPr lang="fr-FR" altLang="fr-FR" sz="1200" dirty="0">
                <a:solidFill>
                  <a:prstClr val="black"/>
                </a:solidFill>
                <a:latin typeface="Calibri Light"/>
              </a:rPr>
            </a:br>
            <a:r>
              <a:rPr lang="fr-FR" altLang="fr-FR" sz="1200" dirty="0">
                <a:solidFill>
                  <a:prstClr val="black"/>
                </a:solidFill>
                <a:latin typeface="Calibri Light"/>
              </a:rPr>
              <a:t>L’objectif est de consolider l’armature urbaine du territoire, condition d’un développement durable et positif, tout en veillant aux équilibres entre les différentes communes et leur typologie (pôles urbains de Roye et Montdidier, pôles relais, villages d’accueil et de cadre de vie). </a:t>
            </a:r>
          </a:p>
        </p:txBody>
      </p:sp>
      <p:sp>
        <p:nvSpPr>
          <p:cNvPr id="24" name="Espace réservé du texte 5">
            <a:extLst>
              <a:ext uri="{FF2B5EF4-FFF2-40B4-BE49-F238E27FC236}">
                <a16:creationId xmlns:a16="http://schemas.microsoft.com/office/drawing/2014/main" xmlns="" id="{C631C587-A643-4B7A-A9A2-A52EB10C4A06}"/>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a:solidFill>
                  <a:schemeClr val="bg1"/>
                </a:solidFill>
                <a:highlight>
                  <a:srgbClr val="F39200"/>
                </a:highlight>
              </a:rPr>
              <a:t>1. Montdidier, Roye : deux bassins de vie et d’emploi d’échelle régionale, à conforter</a:t>
            </a:r>
            <a:endParaRPr lang="fr-FR" sz="2000" dirty="0">
              <a:solidFill>
                <a:schemeClr val="bg1"/>
              </a:solidFill>
              <a:highlight>
                <a:srgbClr val="F39200"/>
              </a:highlight>
            </a:endParaRPr>
          </a:p>
        </p:txBody>
      </p:sp>
      <p:cxnSp>
        <p:nvCxnSpPr>
          <p:cNvPr id="36" name="Connecteur droit 35">
            <a:extLst>
              <a:ext uri="{FF2B5EF4-FFF2-40B4-BE49-F238E27FC236}">
                <a16:creationId xmlns:a16="http://schemas.microsoft.com/office/drawing/2014/main" xmlns="" id="{DCA38BD1-E4BE-47E9-93DA-5EC60CE8814C}"/>
              </a:ext>
            </a:extLst>
          </p:cNvPr>
          <p:cNvCxnSpPr>
            <a:cxnSpLocks/>
          </p:cNvCxnSpPr>
          <p:nvPr/>
        </p:nvCxnSpPr>
        <p:spPr>
          <a:xfrm>
            <a:off x="3539901" y="3265729"/>
            <a:ext cx="0" cy="2967120"/>
          </a:xfrm>
          <a:prstGeom prst="line">
            <a:avLst/>
          </a:prstGeom>
          <a:ln w="25400">
            <a:solidFill>
              <a:srgbClr val="F39200"/>
            </a:solidFill>
          </a:ln>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a16="http://schemas.microsoft.com/office/drawing/2014/main" xmlns="" id="{122C5E30-A52E-434B-81EF-F5C08CF74512}"/>
              </a:ext>
            </a:extLst>
          </p:cNvPr>
          <p:cNvSpPr/>
          <p:nvPr/>
        </p:nvSpPr>
        <p:spPr>
          <a:xfrm>
            <a:off x="3653909" y="3913697"/>
            <a:ext cx="2844176" cy="2590453"/>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Conforter le poids démographique</a:t>
            </a:r>
            <a:br>
              <a:rPr lang="fr-FR" altLang="fr-FR" sz="1200" dirty="0"/>
            </a:br>
            <a:r>
              <a:rPr lang="fr-FR" altLang="fr-FR" sz="1200" dirty="0"/>
              <a:t>des deux centralités :</a:t>
            </a:r>
            <a:br>
              <a:rPr lang="fr-FR" altLang="fr-FR" sz="1200" dirty="0"/>
            </a:br>
            <a:r>
              <a:rPr lang="fr-FR" altLang="fr-FR" sz="1200" dirty="0"/>
              <a:t>Roye et Montdidier</a:t>
            </a:r>
          </a:p>
          <a:p>
            <a:pPr marL="0" lvl="1">
              <a:spcBef>
                <a:spcPts val="525"/>
              </a:spcBef>
              <a:buClr>
                <a:schemeClr val="accent2"/>
              </a:buClr>
              <a:buSzPct val="120000"/>
              <a:defRPr/>
            </a:pPr>
            <a:r>
              <a:rPr lang="fr-FR" altLang="fr-FR" sz="1200" b="1" u="sng" dirty="0"/>
              <a:t>Roye et Montdidier </a:t>
            </a:r>
            <a:r>
              <a:rPr lang="fr-FR" altLang="fr-FR" sz="1200" b="1" dirty="0"/>
              <a:t>:</a:t>
            </a:r>
            <a:br>
              <a:rPr lang="fr-FR" altLang="fr-FR" sz="1200" b="1" dirty="0"/>
            </a:br>
            <a:r>
              <a:rPr lang="fr-FR" altLang="fr-FR" sz="1200" b="1" dirty="0"/>
              <a:t>50% de la production totale</a:t>
            </a:r>
            <a:br>
              <a:rPr lang="fr-FR" altLang="fr-FR" sz="1200" b="1" dirty="0"/>
            </a:br>
            <a:r>
              <a:rPr lang="fr-FR" altLang="fr-FR" sz="1200" b="1" dirty="0"/>
              <a:t>de logements  = 1012 logements </a:t>
            </a:r>
          </a:p>
          <a:p>
            <a:pPr marL="0" lvl="1">
              <a:spcAft>
                <a:spcPts val="600"/>
              </a:spcAft>
              <a:buClr>
                <a:schemeClr val="accent2"/>
              </a:buClr>
              <a:buSzPct val="120000"/>
              <a:defRPr/>
            </a:pPr>
            <a:r>
              <a:rPr lang="fr-FR" altLang="fr-FR" sz="1200" b="1" dirty="0"/>
              <a:t>(50% de 135 logements par an sur 15 ans)</a:t>
            </a:r>
          </a:p>
          <a:p>
            <a:pPr marL="0" lvl="1">
              <a:spcBef>
                <a:spcPts val="525"/>
              </a:spcBef>
              <a:spcAft>
                <a:spcPts val="600"/>
              </a:spcAft>
              <a:buClr>
                <a:schemeClr val="accent2"/>
              </a:buClr>
              <a:buSzPct val="120000"/>
              <a:defRPr/>
            </a:pPr>
            <a:r>
              <a:rPr lang="fr-FR" altLang="fr-FR" sz="1200" b="1" u="sng" dirty="0"/>
              <a:t>1013 logements sur le reste du territoire </a:t>
            </a:r>
            <a:r>
              <a:rPr lang="fr-FR" altLang="fr-FR" sz="1200" b="1" dirty="0"/>
              <a:t>:</a:t>
            </a:r>
            <a:br>
              <a:rPr lang="fr-FR" altLang="fr-FR" sz="1200" b="1" dirty="0"/>
            </a:br>
            <a:r>
              <a:rPr lang="fr-FR" altLang="fr-FR" sz="1200" b="1" dirty="0"/>
              <a:t>en tenant compte de la structuration</a:t>
            </a:r>
            <a:br>
              <a:rPr lang="fr-FR" altLang="fr-FR" sz="1200" b="1" dirty="0"/>
            </a:br>
            <a:r>
              <a:rPr lang="fr-FR" altLang="fr-FR" sz="1200" b="1" dirty="0"/>
              <a:t>de l’armature urbaine et des pôles relais</a:t>
            </a:r>
            <a:br>
              <a:rPr lang="fr-FR" altLang="fr-FR" sz="1200" b="1" dirty="0"/>
            </a:br>
            <a:r>
              <a:rPr lang="fr-FR" altLang="fr-FR" sz="1200" b="1" dirty="0"/>
              <a:t>(Davenescourt, Rollot, Ercheu,</a:t>
            </a:r>
            <a:br>
              <a:rPr lang="fr-FR" altLang="fr-FR" sz="1200" b="1" dirty="0"/>
            </a:br>
            <a:r>
              <a:rPr lang="fr-FR" altLang="fr-FR" sz="1200" b="1" dirty="0"/>
              <a:t>Beuvraignes et Trois-Rivières) </a:t>
            </a:r>
          </a:p>
        </p:txBody>
      </p:sp>
      <p:sp>
        <p:nvSpPr>
          <p:cNvPr id="39" name="Rectangle 38">
            <a:extLst>
              <a:ext uri="{FF2B5EF4-FFF2-40B4-BE49-F238E27FC236}">
                <a16:creationId xmlns:a16="http://schemas.microsoft.com/office/drawing/2014/main" xmlns="" id="{AE312874-90D7-4CAF-BF49-662A402E5C93}"/>
              </a:ext>
            </a:extLst>
          </p:cNvPr>
          <p:cNvSpPr/>
          <p:nvPr/>
        </p:nvSpPr>
        <p:spPr>
          <a:xfrm>
            <a:off x="755697" y="3920354"/>
            <a:ext cx="2705997" cy="2036455"/>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Stabiliser et favoriser le renouvellement </a:t>
            </a:r>
            <a:br>
              <a:rPr lang="fr-FR" altLang="fr-FR" sz="1200" dirty="0"/>
            </a:br>
            <a:r>
              <a:rPr lang="fr-FR" altLang="fr-FR" sz="1200" dirty="0"/>
              <a:t>de la population afin de pérenniser </a:t>
            </a:r>
            <a:br>
              <a:rPr lang="fr-FR" altLang="fr-FR" sz="1200" dirty="0"/>
            </a:br>
            <a:r>
              <a:rPr lang="fr-FR" altLang="fr-FR" sz="1200" dirty="0"/>
              <a:t>les équipements scolaires </a:t>
            </a:r>
            <a:br>
              <a:rPr lang="fr-FR" altLang="fr-FR" sz="1200" dirty="0"/>
            </a:br>
            <a:r>
              <a:rPr lang="fr-FR" altLang="fr-FR" sz="1200" dirty="0"/>
              <a:t>et l’offre de commerces / de services</a:t>
            </a:r>
          </a:p>
          <a:p>
            <a:pPr marL="0" lvl="1" algn="r">
              <a:spcBef>
                <a:spcPts val="525"/>
              </a:spcBef>
              <a:buClr>
                <a:schemeClr val="accent2"/>
              </a:buClr>
              <a:buSzPct val="120000"/>
              <a:defRPr/>
            </a:pPr>
            <a:r>
              <a:rPr lang="fr-FR" altLang="fr-FR" sz="1200" b="1" u="sng" dirty="0"/>
              <a:t>Objectif :</a:t>
            </a:r>
            <a:r>
              <a:rPr lang="fr-FR" altLang="fr-FR" sz="1200" b="1" dirty="0"/>
              <a:t> 135 logement par an</a:t>
            </a:r>
          </a:p>
          <a:p>
            <a:pPr marL="0" lvl="1" algn="r">
              <a:spcAft>
                <a:spcPts val="600"/>
              </a:spcAft>
              <a:buClr>
                <a:schemeClr val="accent2"/>
              </a:buClr>
              <a:buSzPct val="120000"/>
              <a:defRPr/>
            </a:pPr>
            <a:r>
              <a:rPr lang="fr-FR" altLang="fr-FR" sz="1200" b="1" dirty="0"/>
              <a:t>(100 de maintien + 35 de croissance)</a:t>
            </a:r>
          </a:p>
          <a:p>
            <a:pPr marL="0" lvl="1" algn="r">
              <a:spcBef>
                <a:spcPts val="525"/>
              </a:spcBef>
              <a:buClr>
                <a:schemeClr val="accent2"/>
              </a:buClr>
              <a:buSzPct val="120000"/>
              <a:defRPr/>
            </a:pPr>
            <a:r>
              <a:rPr lang="fr-FR" sz="1200" dirty="0"/>
              <a:t>Créer les conditions d’un maintien, </a:t>
            </a:r>
          </a:p>
          <a:p>
            <a:pPr marL="0" lvl="1" algn="r">
              <a:spcAft>
                <a:spcPts val="600"/>
              </a:spcAft>
              <a:buClr>
                <a:schemeClr val="accent2"/>
              </a:buClr>
              <a:buSzPct val="120000"/>
              <a:defRPr/>
            </a:pPr>
            <a:r>
              <a:rPr lang="fr-FR" sz="1200" dirty="0"/>
              <a:t>a minima, de la population </a:t>
            </a:r>
            <a:br>
              <a:rPr lang="fr-FR" sz="1200" dirty="0"/>
            </a:br>
            <a:r>
              <a:rPr lang="fr-FR" sz="1200" dirty="0"/>
              <a:t>dans toutes les communes </a:t>
            </a:r>
          </a:p>
        </p:txBody>
      </p:sp>
      <p:pic>
        <p:nvPicPr>
          <p:cNvPr id="6" name="Graphique 5" descr="Panneau de signalisation">
            <a:extLst>
              <a:ext uri="{FF2B5EF4-FFF2-40B4-BE49-F238E27FC236}">
                <a16:creationId xmlns:a16="http://schemas.microsoft.com/office/drawing/2014/main" xmlns="" id="{84984829-F5A8-49C2-9D3C-D38D5D9BF9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53909" y="3209528"/>
            <a:ext cx="685800" cy="685800"/>
          </a:xfrm>
          <a:prstGeom prst="rect">
            <a:avLst/>
          </a:prstGeom>
        </p:spPr>
      </p:pic>
      <p:pic>
        <p:nvPicPr>
          <p:cNvPr id="8" name="Graphique 7" descr="Famille avec un garçon">
            <a:extLst>
              <a:ext uri="{FF2B5EF4-FFF2-40B4-BE49-F238E27FC236}">
                <a16:creationId xmlns:a16="http://schemas.microsoft.com/office/drawing/2014/main" xmlns="" id="{26BEA3C6-0982-4BDB-B461-94F99B4456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627209" y="3225472"/>
            <a:ext cx="685800" cy="685800"/>
          </a:xfrm>
          <a:prstGeom prst="rect">
            <a:avLst/>
          </a:prstGeom>
        </p:spPr>
      </p:pic>
      <p:sp>
        <p:nvSpPr>
          <p:cNvPr id="12" name="ZoneTexte 11">
            <a:extLst>
              <a:ext uri="{FF2B5EF4-FFF2-40B4-BE49-F238E27FC236}">
                <a16:creationId xmlns:a16="http://schemas.microsoft.com/office/drawing/2014/main" xmlns="" id="{5E4A79F6-B01B-45F5-92F6-AB5B238D2B83}"/>
              </a:ext>
            </a:extLst>
          </p:cNvPr>
          <p:cNvSpPr txBox="1"/>
          <p:nvPr/>
        </p:nvSpPr>
        <p:spPr>
          <a:xfrm>
            <a:off x="3968517" y="3445946"/>
            <a:ext cx="380245" cy="276999"/>
          </a:xfrm>
          <a:prstGeom prst="rect">
            <a:avLst/>
          </a:prstGeom>
          <a:noFill/>
        </p:spPr>
        <p:txBody>
          <a:bodyPr wrap="square" rtlCol="0">
            <a:spAutoFit/>
          </a:bodyPr>
          <a:lstStyle/>
          <a:p>
            <a:r>
              <a:rPr lang="fr-FR" sz="1200" b="1" dirty="0">
                <a:solidFill>
                  <a:schemeClr val="bg1"/>
                </a:solidFill>
              </a:rPr>
              <a:t>R</a:t>
            </a:r>
          </a:p>
        </p:txBody>
      </p:sp>
      <p:sp>
        <p:nvSpPr>
          <p:cNvPr id="46" name="ZoneTexte 45">
            <a:extLst>
              <a:ext uri="{FF2B5EF4-FFF2-40B4-BE49-F238E27FC236}">
                <a16:creationId xmlns:a16="http://schemas.microsoft.com/office/drawing/2014/main" xmlns="" id="{CB5BE33A-0ADD-4CB2-9C9A-A0FD03CF252C}"/>
              </a:ext>
            </a:extLst>
          </p:cNvPr>
          <p:cNvSpPr txBox="1"/>
          <p:nvPr/>
        </p:nvSpPr>
        <p:spPr>
          <a:xfrm>
            <a:off x="3735718" y="3273820"/>
            <a:ext cx="380245" cy="276999"/>
          </a:xfrm>
          <a:prstGeom prst="rect">
            <a:avLst/>
          </a:prstGeom>
          <a:noFill/>
        </p:spPr>
        <p:txBody>
          <a:bodyPr wrap="square" rtlCol="0">
            <a:spAutoFit/>
          </a:bodyPr>
          <a:lstStyle/>
          <a:p>
            <a:r>
              <a:rPr lang="fr-FR" sz="1200" b="1" dirty="0">
                <a:solidFill>
                  <a:schemeClr val="bg1"/>
                </a:solidFill>
              </a:rPr>
              <a:t>M</a:t>
            </a:r>
          </a:p>
        </p:txBody>
      </p:sp>
      <p:pic>
        <p:nvPicPr>
          <p:cNvPr id="17" name="Graphique 16">
            <a:extLst>
              <a:ext uri="{FF2B5EF4-FFF2-40B4-BE49-F238E27FC236}">
                <a16:creationId xmlns:a16="http://schemas.microsoft.com/office/drawing/2014/main" xmlns="" id="{4D0AE2B6-DAFC-4326-B77C-F928550A9DE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60072" y="3268029"/>
            <a:ext cx="244837" cy="244837"/>
          </a:xfrm>
          <a:prstGeom prst="rect">
            <a:avLst/>
          </a:prstGeom>
        </p:spPr>
      </p:pic>
      <p:pic>
        <p:nvPicPr>
          <p:cNvPr id="8196" name="Picture 4" descr="RÃ©sultat de recherche d'images pour &quot;montdidier&quot;">
            <a:extLst>
              <a:ext uri="{FF2B5EF4-FFF2-40B4-BE49-F238E27FC236}">
                <a16:creationId xmlns:a16="http://schemas.microsoft.com/office/drawing/2014/main" xmlns="" id="{8B59ACA4-AC02-43CA-901B-3999E82D3B1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7460" b="16192"/>
          <a:stretch/>
        </p:blipFill>
        <p:spPr bwMode="auto">
          <a:xfrm>
            <a:off x="6716616" y="4518936"/>
            <a:ext cx="2830397" cy="141088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Ã©sultat de recherche d'images pour &quot;roye&quot;">
            <a:extLst>
              <a:ext uri="{FF2B5EF4-FFF2-40B4-BE49-F238E27FC236}">
                <a16:creationId xmlns:a16="http://schemas.microsoft.com/office/drawing/2014/main" xmlns="" id="{F52A2CA5-C0EA-439A-9B42-ACB0B38507F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500"/>
          <a:stretch/>
        </p:blipFill>
        <p:spPr bwMode="auto">
          <a:xfrm>
            <a:off x="6716625" y="3225471"/>
            <a:ext cx="2825719" cy="146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25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54969" y="466725"/>
            <a:ext cx="6013450" cy="361950"/>
          </a:xfrm>
        </p:spPr>
        <p:txBody>
          <a:bodyPr/>
          <a:lstStyle/>
          <a:p>
            <a:r>
              <a:rPr lang="fr-FR" sz="2000" dirty="0">
                <a:solidFill>
                  <a:schemeClr val="bg1"/>
                </a:solidFill>
                <a:highlight>
                  <a:srgbClr val="F39200"/>
                </a:highlight>
              </a:rPr>
              <a:t>1. Montdidier, Roye : deux bassins de vie et d’emploi d’échelle régionale, à conforter</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1023041" y="2496058"/>
            <a:ext cx="8519310" cy="2323970"/>
          </a:xfrm>
          <a:prstGeom prst="rect">
            <a:avLst/>
          </a:prstGeom>
          <a:noFill/>
        </p:spPr>
        <p:txBody>
          <a:bodyPr wrap="square" rtlCol="0">
            <a:spAutoFit/>
          </a:bodyPr>
          <a:lstStyle/>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Tirer parti des dynamiques régionales dans le positionnement stratégique du territoire</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Définir une stratégie cohérente pour le développement des zones d’activités économiques </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Conforter l’armature urbaine tout en renouvelant les équilibres résidentiels</a:t>
            </a:r>
          </a:p>
          <a:p>
            <a:pPr marL="285750" lvl="1" indent="-285750">
              <a:lnSpc>
                <a:spcPct val="150000"/>
              </a:lnSpc>
              <a:spcBef>
                <a:spcPts val="525"/>
              </a:spcBef>
              <a:spcAft>
                <a:spcPts val="600"/>
              </a:spcAft>
              <a:buClr>
                <a:schemeClr val="accent2"/>
              </a:buClr>
              <a:buSzPct val="120000"/>
              <a:buFont typeface="Arial" panose="020B0604020202020204" pitchFamily="34" charset="0"/>
              <a:buChar char="•"/>
              <a:defRPr/>
            </a:pPr>
            <a:r>
              <a:rPr lang="fr-FR" altLang="fr-FR" sz="1600" b="1" dirty="0"/>
              <a:t>Valoriser les entités paysagères remarquables et les espaces naturels emblématiques du territoire</a:t>
            </a:r>
          </a:p>
        </p:txBody>
      </p:sp>
      <p:sp>
        <p:nvSpPr>
          <p:cNvPr id="16" name="ZoneTexte 15">
            <a:extLst>
              <a:ext uri="{FF2B5EF4-FFF2-40B4-BE49-F238E27FC236}">
                <a16:creationId xmlns:a16="http://schemas.microsoft.com/office/drawing/2014/main" xmlns="" id="{2A7905DC-0197-4013-A3B1-C8FF0D6A0016}"/>
              </a:ext>
            </a:extLst>
          </p:cNvPr>
          <p:cNvSpPr txBox="1"/>
          <p:nvPr/>
        </p:nvSpPr>
        <p:spPr>
          <a:xfrm>
            <a:off x="473074" y="1131683"/>
            <a:ext cx="9069277" cy="1190967"/>
          </a:xfrm>
          <a:prstGeom prst="rect">
            <a:avLst/>
          </a:prstGeom>
          <a:noFill/>
        </p:spPr>
        <p:txBody>
          <a:bodyPr wrap="square" rtlCol="0">
            <a:spAutoFit/>
          </a:bodyPr>
          <a:lstStyle/>
          <a:p>
            <a:pPr marL="0" lvl="1">
              <a:lnSpc>
                <a:spcPct val="150000"/>
              </a:lnSpc>
              <a:spcBef>
                <a:spcPts val="525"/>
              </a:spcBef>
              <a:spcAft>
                <a:spcPts val="600"/>
              </a:spcAft>
              <a:buClr>
                <a:schemeClr val="accent2"/>
              </a:buClr>
              <a:buSzPct val="120000"/>
              <a:defRPr/>
            </a:pPr>
            <a:r>
              <a:rPr lang="fr-FR" altLang="fr-FR" sz="1200" dirty="0">
                <a:latin typeface="+mj-lt"/>
              </a:rPr>
              <a:t>La CC du Grand Roye  s’organise autour de ses deux pôles urbains, Montdidier et Roye, qui apportent au territoire ses principales offres en matière d’équipements, de commerces et d’emplois et forment deux bassins de vie et d’emplois au rayonnement local structurant. </a:t>
            </a:r>
            <a:br>
              <a:rPr lang="fr-FR" altLang="fr-FR" sz="1200" dirty="0">
                <a:latin typeface="+mj-lt"/>
              </a:rPr>
            </a:br>
            <a:r>
              <a:rPr lang="fr-FR" altLang="fr-FR" sz="1200" dirty="0">
                <a:latin typeface="+mj-lt"/>
              </a:rPr>
              <a:t>Se distinguant cependant par les domaines d’activités de leurs entreprises et le profil de leurs actifs, les deux communes sont marquées par leur histoire urbaine et des situations territoriales différentes dont elles ont tiré parti. </a:t>
            </a:r>
          </a:p>
        </p:txBody>
      </p:sp>
      <p:sp>
        <p:nvSpPr>
          <p:cNvPr id="8" name="Rectangle 7">
            <a:extLst>
              <a:ext uri="{FF2B5EF4-FFF2-40B4-BE49-F238E27FC236}">
                <a16:creationId xmlns:a16="http://schemas.microsoft.com/office/drawing/2014/main" xmlns="" id="{2F29568B-85F1-49BE-BB52-7A69AE940D53}"/>
              </a:ext>
            </a:extLst>
          </p:cNvPr>
          <p:cNvSpPr/>
          <p:nvPr/>
        </p:nvSpPr>
        <p:spPr>
          <a:xfrm>
            <a:off x="1023041" y="2423733"/>
            <a:ext cx="8139620" cy="158605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xmlns="" id="{884A25CC-5114-4A91-A1E5-DB11BF72648E}"/>
              </a:ext>
            </a:extLst>
          </p:cNvPr>
          <p:cNvSpPr/>
          <p:nvPr/>
        </p:nvSpPr>
        <p:spPr>
          <a:xfrm>
            <a:off x="454968" y="1204009"/>
            <a:ext cx="9069277" cy="120526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40331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rte&#10;&#10;Description générée automatiquement">
            <a:extLst>
              <a:ext uri="{FF2B5EF4-FFF2-40B4-BE49-F238E27FC236}">
                <a16:creationId xmlns:a16="http://schemas.microsoft.com/office/drawing/2014/main" xmlns="" id="{9CAF8B28-0E8E-47DD-B5A7-023439C14C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153" r="20305" b="12231"/>
          <a:stretch/>
        </p:blipFill>
        <p:spPr>
          <a:xfrm>
            <a:off x="4343174" y="2770071"/>
            <a:ext cx="4746915" cy="3161520"/>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2106DEE5-C172-433F-99DC-49A6B70E4A67}"/>
              </a:ext>
            </a:extLst>
          </p:cNvPr>
          <p:cNvSpPr txBox="1"/>
          <p:nvPr/>
        </p:nvSpPr>
        <p:spPr>
          <a:xfrm>
            <a:off x="473074" y="1131683"/>
            <a:ext cx="9132827" cy="1755224"/>
          </a:xfrm>
          <a:prstGeom prst="rect">
            <a:avLst/>
          </a:prstGeom>
          <a:noFill/>
        </p:spPr>
        <p:txBody>
          <a:bodyPr wrap="square" rtlCol="0">
            <a:spAutoFit/>
          </a:bodyPr>
          <a:lstStyle/>
          <a:p>
            <a:pPr marL="285750" lvl="1" indent="-285750">
              <a:lnSpc>
                <a:spcPts val="2200"/>
              </a:lnSpc>
              <a:spcBef>
                <a:spcPts val="525"/>
              </a:spcBef>
              <a:spcAft>
                <a:spcPts val="600"/>
              </a:spcAft>
              <a:buClr>
                <a:schemeClr val="accent2"/>
              </a:buClr>
              <a:buSzPct val="120000"/>
              <a:buFont typeface="Arial" panose="020B0604020202020204" pitchFamily="34" charset="0"/>
              <a:buChar char="•"/>
              <a:defRPr/>
            </a:pPr>
            <a:r>
              <a:rPr lang="fr-FR" altLang="fr-FR" sz="1600" b="1" dirty="0"/>
              <a:t>Valoriser les entités paysagères remarquables et les espaces naturels emblématiques du territoire</a:t>
            </a:r>
            <a:br>
              <a:rPr lang="fr-FR" altLang="fr-FR" sz="1600" b="1" dirty="0"/>
            </a:br>
            <a:r>
              <a:rPr lang="fr-FR" altLang="fr-FR" sz="1200" dirty="0">
                <a:solidFill>
                  <a:prstClr val="black"/>
                </a:solidFill>
                <a:latin typeface="Calibri Light"/>
              </a:rPr>
              <a:t>Dans un paysage ouvert de grandes cultures industrielles qui développe une lecture à 360°, tout élément isolé et/ou vertical, tout élément faisant masse devient repère et peut rompre la singularité topographique. Outre les espaces protégés, les haies et boisements créent des espaces de refuge, servent de points d’appui dans le maillage écologique du territoire et s’articulent avec les milieux ouverts, au sein desquels les vallées et les vallons développent une diversité de structures paysagères (prairies, haies, marais, bois, larris, etc.). Dans une logique de confortement de la fonctionnalité des continuités écologiques, l’ensemble de ces espaces devra être maintenu voire recréer (cf. TVB).</a:t>
            </a:r>
          </a:p>
        </p:txBody>
      </p:sp>
      <p:sp>
        <p:nvSpPr>
          <p:cNvPr id="24" name="Espace réservé du texte 5">
            <a:extLst>
              <a:ext uri="{FF2B5EF4-FFF2-40B4-BE49-F238E27FC236}">
                <a16:creationId xmlns:a16="http://schemas.microsoft.com/office/drawing/2014/main" xmlns="" id="{C631C587-A643-4B7A-A9A2-A52EB10C4A06}"/>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a:solidFill>
                  <a:schemeClr val="bg1"/>
                </a:solidFill>
                <a:highlight>
                  <a:srgbClr val="F39200"/>
                </a:highlight>
              </a:rPr>
              <a:t>1. Montdidier, Roye : deux bassins de vie et d’emploi d’échelle régionale, à conforter</a:t>
            </a:r>
            <a:endParaRPr lang="fr-FR" sz="2000" dirty="0">
              <a:solidFill>
                <a:schemeClr val="bg1"/>
              </a:solidFill>
              <a:highlight>
                <a:srgbClr val="F39200"/>
              </a:highlight>
            </a:endParaRPr>
          </a:p>
        </p:txBody>
      </p:sp>
      <p:cxnSp>
        <p:nvCxnSpPr>
          <p:cNvPr id="37" name="Connecteur droit 36">
            <a:extLst>
              <a:ext uri="{FF2B5EF4-FFF2-40B4-BE49-F238E27FC236}">
                <a16:creationId xmlns:a16="http://schemas.microsoft.com/office/drawing/2014/main" xmlns="" id="{8ABA5192-93E9-41AC-8938-374813666D3B}"/>
              </a:ext>
            </a:extLst>
          </p:cNvPr>
          <p:cNvCxnSpPr/>
          <p:nvPr/>
        </p:nvCxnSpPr>
        <p:spPr>
          <a:xfrm>
            <a:off x="3539901" y="3108401"/>
            <a:ext cx="0" cy="2958204"/>
          </a:xfrm>
          <a:prstGeom prst="line">
            <a:avLst/>
          </a:prstGeom>
          <a:ln w="25400">
            <a:solidFill>
              <a:srgbClr val="F39200"/>
            </a:solidFill>
          </a:ln>
        </p:spPr>
        <p:style>
          <a:lnRef idx="1">
            <a:schemeClr val="accent2"/>
          </a:lnRef>
          <a:fillRef idx="0">
            <a:schemeClr val="accent2"/>
          </a:fillRef>
          <a:effectRef idx="0">
            <a:schemeClr val="accent2"/>
          </a:effectRef>
          <a:fontRef idx="minor">
            <a:schemeClr val="tx1"/>
          </a:fontRef>
        </p:style>
      </p:cxnSp>
      <p:cxnSp>
        <p:nvCxnSpPr>
          <p:cNvPr id="38" name="Connecteur droit 37">
            <a:extLst>
              <a:ext uri="{FF2B5EF4-FFF2-40B4-BE49-F238E27FC236}">
                <a16:creationId xmlns:a16="http://schemas.microsoft.com/office/drawing/2014/main" xmlns="" id="{2384C3CE-E049-43CE-83C4-AF11977EDD14}"/>
              </a:ext>
            </a:extLst>
          </p:cNvPr>
          <p:cNvCxnSpPr>
            <a:cxnSpLocks/>
          </p:cNvCxnSpPr>
          <p:nvPr/>
        </p:nvCxnSpPr>
        <p:spPr>
          <a:xfrm>
            <a:off x="1186004" y="4589383"/>
            <a:ext cx="2353897" cy="0"/>
          </a:xfrm>
          <a:prstGeom prst="line">
            <a:avLst/>
          </a:prstGeom>
          <a:ln w="25400">
            <a:solidFill>
              <a:srgbClr val="F39200"/>
            </a:solidFill>
          </a:ln>
        </p:spPr>
        <p:style>
          <a:lnRef idx="1">
            <a:schemeClr val="accent2"/>
          </a:lnRef>
          <a:fillRef idx="0">
            <a:schemeClr val="accent2"/>
          </a:fillRef>
          <a:effectRef idx="0">
            <a:schemeClr val="accent2"/>
          </a:effectRef>
          <a:fontRef idx="minor">
            <a:schemeClr val="tx1"/>
          </a:fontRef>
        </p:style>
      </p:cxnSp>
      <p:sp>
        <p:nvSpPr>
          <p:cNvPr id="39" name="Rectangle 38">
            <a:extLst>
              <a:ext uri="{FF2B5EF4-FFF2-40B4-BE49-F238E27FC236}">
                <a16:creationId xmlns:a16="http://schemas.microsoft.com/office/drawing/2014/main" xmlns="" id="{DF68DC9B-42AD-495A-ABBA-0D5607CEF48C}"/>
              </a:ext>
            </a:extLst>
          </p:cNvPr>
          <p:cNvSpPr/>
          <p:nvPr/>
        </p:nvSpPr>
        <p:spPr>
          <a:xfrm>
            <a:off x="1110089" y="3756369"/>
            <a:ext cx="2351605" cy="646331"/>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Valoriser les qualités du paysage :</a:t>
            </a:r>
            <a:br>
              <a:rPr lang="fr-FR" altLang="fr-FR" sz="1200" dirty="0"/>
            </a:br>
            <a:r>
              <a:rPr lang="fr-FR" altLang="fr-FR" sz="1200" dirty="0"/>
              <a:t>des paysages de plateaux agricoles</a:t>
            </a:r>
            <a:br>
              <a:rPr lang="fr-FR" altLang="fr-FR" sz="1200" dirty="0"/>
            </a:br>
            <a:r>
              <a:rPr lang="fr-FR" altLang="fr-FR" sz="1200" dirty="0"/>
              <a:t>et de vallées </a:t>
            </a:r>
            <a:endParaRPr lang="fr-FR" sz="1200" b="1" u="sng" dirty="0"/>
          </a:p>
        </p:txBody>
      </p:sp>
      <p:sp>
        <p:nvSpPr>
          <p:cNvPr id="15" name="Rectangle 14">
            <a:extLst>
              <a:ext uri="{FF2B5EF4-FFF2-40B4-BE49-F238E27FC236}">
                <a16:creationId xmlns:a16="http://schemas.microsoft.com/office/drawing/2014/main" xmlns="" id="{F62ECA13-A8A4-4723-B5AF-A9F188007BB3}"/>
              </a:ext>
            </a:extLst>
          </p:cNvPr>
          <p:cNvSpPr/>
          <p:nvPr/>
        </p:nvSpPr>
        <p:spPr>
          <a:xfrm>
            <a:off x="615722" y="4749025"/>
            <a:ext cx="2845972" cy="830997"/>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Protéger la valeur économique, </a:t>
            </a:r>
            <a:br>
              <a:rPr lang="fr-FR" altLang="fr-FR" sz="1200" dirty="0"/>
            </a:br>
            <a:r>
              <a:rPr lang="fr-FR" altLang="fr-FR" sz="1200" dirty="0"/>
              <a:t>environnementale et paysagère des terres </a:t>
            </a:r>
            <a:br>
              <a:rPr lang="fr-FR" altLang="fr-FR" sz="1200" dirty="0"/>
            </a:br>
            <a:r>
              <a:rPr lang="fr-FR" altLang="fr-FR" sz="1200" dirty="0"/>
              <a:t>agricoles, naturelles et boisées </a:t>
            </a:r>
            <a:br>
              <a:rPr lang="fr-FR" altLang="fr-FR" sz="1200" dirty="0"/>
            </a:br>
            <a:r>
              <a:rPr lang="fr-FR" altLang="fr-FR" sz="1200" dirty="0"/>
              <a:t>en freinant l’artificialisation des sols</a:t>
            </a:r>
            <a:endParaRPr lang="fr-FR" sz="1200" dirty="0"/>
          </a:p>
        </p:txBody>
      </p:sp>
      <p:pic>
        <p:nvPicPr>
          <p:cNvPr id="11" name="Graphique 10">
            <a:extLst>
              <a:ext uri="{FF2B5EF4-FFF2-40B4-BE49-F238E27FC236}">
                <a16:creationId xmlns:a16="http://schemas.microsoft.com/office/drawing/2014/main" xmlns="" id="{997356BD-9658-4971-A3B9-8404C2FCA36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01249" y="3088100"/>
            <a:ext cx="715014" cy="696031"/>
          </a:xfrm>
          <a:prstGeom prst="rect">
            <a:avLst/>
          </a:prstGeom>
        </p:spPr>
      </p:pic>
      <p:pic>
        <p:nvPicPr>
          <p:cNvPr id="12" name="Graphique 11">
            <a:extLst>
              <a:ext uri="{FF2B5EF4-FFF2-40B4-BE49-F238E27FC236}">
                <a16:creationId xmlns:a16="http://schemas.microsoft.com/office/drawing/2014/main" xmlns="" id="{EE430352-FEF1-407B-95E5-3B78237CB9B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17106" y="5587308"/>
            <a:ext cx="660976" cy="705298"/>
          </a:xfrm>
          <a:prstGeom prst="rect">
            <a:avLst/>
          </a:prstGeom>
        </p:spPr>
      </p:pic>
      <p:pic>
        <p:nvPicPr>
          <p:cNvPr id="27" name="Graphique 26">
            <a:extLst>
              <a:ext uri="{FF2B5EF4-FFF2-40B4-BE49-F238E27FC236}">
                <a16:creationId xmlns:a16="http://schemas.microsoft.com/office/drawing/2014/main" xmlns="" id="{5C11C88E-8A6A-47CA-80BB-369F7D39A22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60072" y="3126110"/>
            <a:ext cx="244837" cy="244837"/>
          </a:xfrm>
          <a:prstGeom prst="rect">
            <a:avLst/>
          </a:prstGeom>
        </p:spPr>
      </p:pic>
      <p:sp>
        <p:nvSpPr>
          <p:cNvPr id="4" name="Rectangle 3">
            <a:extLst>
              <a:ext uri="{FF2B5EF4-FFF2-40B4-BE49-F238E27FC236}">
                <a16:creationId xmlns:a16="http://schemas.microsoft.com/office/drawing/2014/main" xmlns="" id="{B51FCFD6-2155-421D-B74F-8146267C4A16}"/>
              </a:ext>
            </a:extLst>
          </p:cNvPr>
          <p:cNvSpPr/>
          <p:nvPr/>
        </p:nvSpPr>
        <p:spPr>
          <a:xfrm>
            <a:off x="7117847" y="6154106"/>
            <a:ext cx="1854354" cy="276999"/>
          </a:xfrm>
          <a:prstGeom prst="rect">
            <a:avLst/>
          </a:prstGeom>
        </p:spPr>
        <p:txBody>
          <a:bodyPr wrap="none">
            <a:spAutoFit/>
          </a:bodyPr>
          <a:lstStyle/>
          <a:p>
            <a:r>
              <a:rPr lang="fr-FR" altLang="fr-FR" sz="1200" dirty="0">
                <a:solidFill>
                  <a:prstClr val="black"/>
                </a:solidFill>
              </a:rPr>
              <a:t>Trame verte </a:t>
            </a:r>
            <a:r>
              <a:rPr lang="fr-FR" altLang="fr-FR" sz="1200">
                <a:solidFill>
                  <a:prstClr val="black"/>
                </a:solidFill>
              </a:rPr>
              <a:t>et bleue (TVB)</a:t>
            </a:r>
            <a:endParaRPr lang="fr-FR" dirty="0"/>
          </a:p>
        </p:txBody>
      </p:sp>
    </p:spTree>
    <p:extLst>
      <p:ext uri="{BB962C8B-B14F-4D97-AF65-F5344CB8AC3E}">
        <p14:creationId xmlns:p14="http://schemas.microsoft.com/office/powerpoint/2010/main" val="4033403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24" name="Espace réservé du texte 5">
            <a:extLst>
              <a:ext uri="{FF2B5EF4-FFF2-40B4-BE49-F238E27FC236}">
                <a16:creationId xmlns:a16="http://schemas.microsoft.com/office/drawing/2014/main" xmlns="" id="{C631C587-A643-4B7A-A9A2-A52EB10C4A06}"/>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39200"/>
                </a:highlight>
              </a:rPr>
              <a:t>1. Montdidier, Roye : deux bassins de vie et d’emploi d’échelle régionale, à conforter</a:t>
            </a:r>
          </a:p>
        </p:txBody>
      </p:sp>
      <p:graphicFrame>
        <p:nvGraphicFramePr>
          <p:cNvPr id="2" name="Tableau 1">
            <a:extLst>
              <a:ext uri="{FF2B5EF4-FFF2-40B4-BE49-F238E27FC236}">
                <a16:creationId xmlns:a16="http://schemas.microsoft.com/office/drawing/2014/main" xmlns="" id="{B85C8558-3ECB-43BA-AD93-0D59DA59AF5C}"/>
              </a:ext>
            </a:extLst>
          </p:cNvPr>
          <p:cNvGraphicFramePr>
            <a:graphicFrameLocks noGrp="1"/>
          </p:cNvGraphicFramePr>
          <p:nvPr>
            <p:extLst>
              <p:ext uri="{D42A27DB-BD31-4B8C-83A1-F6EECF244321}">
                <p14:modId xmlns:p14="http://schemas.microsoft.com/office/powerpoint/2010/main" val="4023172446"/>
              </p:ext>
            </p:extLst>
          </p:nvPr>
        </p:nvGraphicFramePr>
        <p:xfrm>
          <a:off x="562864" y="1309962"/>
          <a:ext cx="8983472" cy="4526280"/>
        </p:xfrm>
        <a:graphic>
          <a:graphicData uri="http://schemas.openxmlformats.org/drawingml/2006/table">
            <a:tbl>
              <a:tblPr firstRow="1" bandRow="1">
                <a:tableStyleId>{7E9639D4-E3E2-4D34-9284-5A2195B3D0D7}</a:tableStyleId>
              </a:tblPr>
              <a:tblGrid>
                <a:gridCol w="2245868">
                  <a:extLst>
                    <a:ext uri="{9D8B030D-6E8A-4147-A177-3AD203B41FA5}">
                      <a16:colId xmlns:a16="http://schemas.microsoft.com/office/drawing/2014/main" xmlns="" val="4266618649"/>
                    </a:ext>
                  </a:extLst>
                </a:gridCol>
                <a:gridCol w="2245868">
                  <a:extLst>
                    <a:ext uri="{9D8B030D-6E8A-4147-A177-3AD203B41FA5}">
                      <a16:colId xmlns:a16="http://schemas.microsoft.com/office/drawing/2014/main" xmlns="" val="3540483445"/>
                    </a:ext>
                  </a:extLst>
                </a:gridCol>
                <a:gridCol w="2245868">
                  <a:extLst>
                    <a:ext uri="{9D8B030D-6E8A-4147-A177-3AD203B41FA5}">
                      <a16:colId xmlns:a16="http://schemas.microsoft.com/office/drawing/2014/main" xmlns="" val="2972996296"/>
                    </a:ext>
                  </a:extLst>
                </a:gridCol>
                <a:gridCol w="2245868">
                  <a:extLst>
                    <a:ext uri="{9D8B030D-6E8A-4147-A177-3AD203B41FA5}">
                      <a16:colId xmlns:a16="http://schemas.microsoft.com/office/drawing/2014/main" xmlns="" val="4033746293"/>
                    </a:ext>
                  </a:extLst>
                </a:gridCol>
              </a:tblGrid>
              <a:tr h="370840">
                <a:tc>
                  <a:txBody>
                    <a:bodyPr/>
                    <a:lstStyle/>
                    <a:p>
                      <a:pPr algn="ctr">
                        <a:lnSpc>
                          <a:spcPct val="100000"/>
                        </a:lnSpc>
                        <a:buFontTx/>
                        <a:buNone/>
                      </a:pPr>
                      <a:r>
                        <a:rPr lang="fr-FR" sz="1400" kern="1200" dirty="0"/>
                        <a:t>Tirer parti des dynamiques régionales dans le positionnement stratégique du territoire</a:t>
                      </a:r>
                    </a:p>
                    <a:p>
                      <a:pPr algn="ctr">
                        <a:lnSpc>
                          <a:spcPct val="100000"/>
                        </a:lnSpc>
                        <a:buFontTx/>
                        <a:buNone/>
                      </a:pPr>
                      <a:endParaRPr lang="fr-FR" sz="1400" dirty="0"/>
                    </a:p>
                  </a:txBody>
                  <a:tcPr/>
                </a:tc>
                <a:tc>
                  <a:txBody>
                    <a:bodyPr/>
                    <a:lstStyle/>
                    <a:p>
                      <a:pPr marL="0" lvl="1" indent="0" algn="ctr">
                        <a:lnSpc>
                          <a:spcPct val="100000"/>
                        </a:lnSpc>
                        <a:spcBef>
                          <a:spcPts val="525"/>
                        </a:spcBef>
                        <a:spcAft>
                          <a:spcPts val="600"/>
                        </a:spcAft>
                        <a:buClr>
                          <a:schemeClr val="accent2"/>
                        </a:buClr>
                        <a:buSzPct val="120000"/>
                        <a:buFontTx/>
                        <a:buNone/>
                        <a:defRPr/>
                      </a:pPr>
                      <a:r>
                        <a:rPr lang="fr-FR" altLang="fr-FR" sz="1400" dirty="0"/>
                        <a:t>Définir une stratégie cohérente pour le développement des zones d’activités économiques </a:t>
                      </a:r>
                    </a:p>
                    <a:p>
                      <a:pPr algn="ctr">
                        <a:lnSpc>
                          <a:spcPct val="100000"/>
                        </a:lnSpc>
                        <a:buFontTx/>
                        <a:buNone/>
                      </a:pPr>
                      <a:endParaRPr lang="fr-FR" sz="1400" dirty="0"/>
                    </a:p>
                  </a:txBody>
                  <a:tcPr/>
                </a:tc>
                <a:tc>
                  <a:txBody>
                    <a:bodyPr/>
                    <a:lstStyle/>
                    <a:p>
                      <a:pPr marL="0" lvl="1" indent="0" algn="ctr">
                        <a:lnSpc>
                          <a:spcPct val="100000"/>
                        </a:lnSpc>
                        <a:spcBef>
                          <a:spcPts val="525"/>
                        </a:spcBef>
                        <a:spcAft>
                          <a:spcPts val="600"/>
                        </a:spcAft>
                        <a:buClr>
                          <a:schemeClr val="accent2"/>
                        </a:buClr>
                        <a:buSzPct val="120000"/>
                        <a:buFontTx/>
                        <a:buNone/>
                        <a:defRPr/>
                      </a:pPr>
                      <a:r>
                        <a:rPr lang="fr-FR" altLang="fr-FR" sz="1400" dirty="0"/>
                        <a:t>Conforter l’armature urbaine tout en renouvelant les équilibres résidentiels</a:t>
                      </a:r>
                    </a:p>
                    <a:p>
                      <a:pPr algn="ctr">
                        <a:lnSpc>
                          <a:spcPct val="100000"/>
                        </a:lnSpc>
                        <a:buFontTx/>
                        <a:buNone/>
                      </a:pPr>
                      <a:endParaRPr lang="fr-FR" sz="1400" dirty="0"/>
                    </a:p>
                  </a:txBody>
                  <a:tcPr/>
                </a:tc>
                <a:tc>
                  <a:txBody>
                    <a:bodyPr/>
                    <a:lstStyle/>
                    <a:p>
                      <a:pPr marL="0" lvl="1" indent="0" algn="ctr">
                        <a:lnSpc>
                          <a:spcPct val="100000"/>
                        </a:lnSpc>
                        <a:spcBef>
                          <a:spcPts val="525"/>
                        </a:spcBef>
                        <a:spcAft>
                          <a:spcPts val="600"/>
                        </a:spcAft>
                        <a:buClr>
                          <a:schemeClr val="accent2"/>
                        </a:buClr>
                        <a:buSzPct val="120000"/>
                        <a:buFontTx/>
                        <a:buNone/>
                        <a:defRPr/>
                      </a:pPr>
                      <a:r>
                        <a:rPr lang="fr-FR" altLang="fr-FR" sz="1400" dirty="0"/>
                        <a:t>Valoriser les entités paysagères remarquables et les espaces naturels emblématiques du territoire</a:t>
                      </a:r>
                      <a:endParaRPr lang="fr-FR" sz="1400" dirty="0"/>
                    </a:p>
                  </a:txBody>
                  <a:tcPr/>
                </a:tc>
                <a:extLst>
                  <a:ext uri="{0D108BD9-81ED-4DB2-BD59-A6C34878D82A}">
                    <a16:rowId xmlns:a16="http://schemas.microsoft.com/office/drawing/2014/main" xmlns="" val="3124022392"/>
                  </a:ext>
                </a:extLst>
              </a:tr>
              <a:tr h="370840">
                <a:tc>
                  <a:txBody>
                    <a:bodyPr/>
                    <a:lstStyle/>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txBody>
                  <a:tcPr>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xmlns="" val="2761667862"/>
                  </a:ext>
                </a:extLst>
              </a:tr>
            </a:tbl>
          </a:graphicData>
        </a:graphic>
      </p:graphicFrame>
    </p:spTree>
    <p:extLst>
      <p:ext uri="{BB962C8B-B14F-4D97-AF65-F5344CB8AC3E}">
        <p14:creationId xmlns:p14="http://schemas.microsoft.com/office/powerpoint/2010/main" val="1602136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LE PADD</a:t>
            </a:r>
          </a:p>
        </p:txBody>
      </p:sp>
      <p:sp>
        <p:nvSpPr>
          <p:cNvPr id="7" name="Espace réservé du texte 5">
            <a:extLst>
              <a:ext uri="{FF2B5EF4-FFF2-40B4-BE49-F238E27FC236}">
                <a16:creationId xmlns:a16="http://schemas.microsoft.com/office/drawing/2014/main" xmlns="" id="{5B797F36-992B-4836-9CA0-8EFA3AFDCF15}"/>
              </a:ext>
            </a:extLst>
          </p:cNvPr>
          <p:cNvSpPr txBox="1">
            <a:spLocks/>
          </p:cNvSpPr>
          <p:nvPr/>
        </p:nvSpPr>
        <p:spPr>
          <a:xfrm>
            <a:off x="468186" y="2186966"/>
            <a:ext cx="6919441"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39200"/>
                </a:highlight>
              </a:rPr>
              <a:t>1. Montdidier, Roye : deux bassins de vie et d’emploi d’échelle régionale, à conforter</a:t>
            </a:r>
          </a:p>
        </p:txBody>
      </p:sp>
      <p:sp>
        <p:nvSpPr>
          <p:cNvPr id="8" name="Espace réservé du texte 5">
            <a:extLst>
              <a:ext uri="{FF2B5EF4-FFF2-40B4-BE49-F238E27FC236}">
                <a16:creationId xmlns:a16="http://schemas.microsoft.com/office/drawing/2014/main" xmlns="" id="{2E6D5142-A17C-46BA-87E5-6670CC013228}"/>
              </a:ext>
            </a:extLst>
          </p:cNvPr>
          <p:cNvSpPr txBox="1">
            <a:spLocks/>
          </p:cNvSpPr>
          <p:nvPr/>
        </p:nvSpPr>
        <p:spPr>
          <a:xfrm>
            <a:off x="468187" y="3171614"/>
            <a:ext cx="828651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valoriser les ressources locales, coordonner les actions déjà engagées</a:t>
            </a:r>
          </a:p>
        </p:txBody>
      </p:sp>
      <p:sp>
        <p:nvSpPr>
          <p:cNvPr id="11" name="Espace réservé du texte 5">
            <a:extLst>
              <a:ext uri="{FF2B5EF4-FFF2-40B4-BE49-F238E27FC236}">
                <a16:creationId xmlns:a16="http://schemas.microsoft.com/office/drawing/2014/main" xmlns="" id="{4229403A-9C1A-4395-8BD8-09BCCAF3ECD2}"/>
              </a:ext>
            </a:extLst>
          </p:cNvPr>
          <p:cNvSpPr txBox="1">
            <a:spLocks/>
          </p:cNvSpPr>
          <p:nvPr/>
        </p:nvSpPr>
        <p:spPr>
          <a:xfrm>
            <a:off x="468187" y="4229681"/>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sp>
        <p:nvSpPr>
          <p:cNvPr id="10" name="Espace réservé du texte 6">
            <a:extLst>
              <a:ext uri="{FF2B5EF4-FFF2-40B4-BE49-F238E27FC236}">
                <a16:creationId xmlns:a16="http://schemas.microsoft.com/office/drawing/2014/main" xmlns="" id="{40865996-B004-4D03-8FD2-5764B4FB946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GRANDES ORIENTATIONS DU PADD POUR LA </a:t>
            </a:r>
          </a:p>
        </p:txBody>
      </p:sp>
      <p:pic>
        <p:nvPicPr>
          <p:cNvPr id="12" name="Picture 2" descr="RÃ©sultat de recherche d'images pour &quot;logo grand roye&quot;">
            <a:extLst>
              <a:ext uri="{FF2B5EF4-FFF2-40B4-BE49-F238E27FC236}">
                <a16:creationId xmlns:a16="http://schemas.microsoft.com/office/drawing/2014/main" xmlns="" id="{EAB0E814-83B6-44C3-98F4-95A2D809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45" y="828675"/>
            <a:ext cx="2825719" cy="790683"/>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que 13">
            <a:extLst>
              <a:ext uri="{FF2B5EF4-FFF2-40B4-BE49-F238E27FC236}">
                <a16:creationId xmlns:a16="http://schemas.microsoft.com/office/drawing/2014/main" xmlns="" id="{CC538135-685F-4F33-8B9A-02F71CD334F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637" y="3391676"/>
            <a:ext cx="365549" cy="365549"/>
          </a:xfrm>
          <a:prstGeom prst="rect">
            <a:avLst/>
          </a:prstGeom>
        </p:spPr>
      </p:pic>
    </p:spTree>
    <p:extLst>
      <p:ext uri="{BB962C8B-B14F-4D97-AF65-F5344CB8AC3E}">
        <p14:creationId xmlns:p14="http://schemas.microsoft.com/office/powerpoint/2010/main" val="2322556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xmlns="" id="{3D6503C2-0560-4DBF-B075-091BD9B6577F}"/>
              </a:ext>
            </a:extLst>
          </p:cNvPr>
          <p:cNvSpPr txBox="1"/>
          <p:nvPr/>
        </p:nvSpPr>
        <p:spPr>
          <a:xfrm>
            <a:off x="473074" y="1403285"/>
            <a:ext cx="9069277" cy="1755224"/>
          </a:xfrm>
          <a:prstGeom prst="rect">
            <a:avLst/>
          </a:prstGeom>
          <a:noFill/>
        </p:spPr>
        <p:txBody>
          <a:bodyPr wrap="square" rtlCol="0">
            <a:spAutoFit/>
          </a:bodyPr>
          <a:lstStyle/>
          <a:p>
            <a:pPr marL="0" lvl="1">
              <a:lnSpc>
                <a:spcPct val="150000"/>
              </a:lnSpc>
              <a:spcBef>
                <a:spcPts val="525"/>
              </a:spcBef>
              <a:spcAft>
                <a:spcPts val="600"/>
              </a:spcAft>
              <a:buClr>
                <a:srgbClr val="ED7D31"/>
              </a:buClr>
              <a:buSzPct val="120000"/>
              <a:defRPr/>
            </a:pPr>
            <a:r>
              <a:rPr lang="fr-FR" altLang="fr-FR" sz="1200" dirty="0">
                <a:solidFill>
                  <a:prstClr val="black"/>
                </a:solidFill>
                <a:latin typeface="Calibri Light"/>
              </a:rPr>
              <a:t>Bien que la CC du Grand Roye s’organise autour de ses deux pôles urbains, Montdidier et Roye, qui concentrent la principale offre en matière d’aménités, il est difficile de définir la qualité du cadre de vie uniquement au nombre d’équipements, de commerces et de services. Des aspects plus qualitatifs sont mis en avant au travers des questions de qualité des espaces publics, d'échelle de la proximité, de préservation du patrimoine bâti – même dit « modeste » – de valorisation du végétal, de qualité de l’environnement. Ce sont autant d’éléments qui participent à la qualité du cadre de vie, à l’attractivité du territoire (habiter, travailler, se promener, visiter…) car ils mettent en valeur les particularités locales, les valeurs culturelles et écologiques du Grand Roye.</a:t>
            </a:r>
          </a:p>
        </p:txBody>
      </p:sp>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4" name="Espace réservé du texte 5">
            <a:extLst>
              <a:ext uri="{FF2B5EF4-FFF2-40B4-BE49-F238E27FC236}">
                <a16:creationId xmlns:a16="http://schemas.microsoft.com/office/drawing/2014/main" xmlns="" id="{80481A4C-3B1A-499C-B241-F1623804C43C}"/>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xmlns="" id="{705E5A48-28F6-4D97-B068-40312C2D7098}"/>
              </a:ext>
            </a:extLst>
          </p:cNvPr>
          <p:cNvSpPr txBox="1"/>
          <p:nvPr/>
        </p:nvSpPr>
        <p:spPr>
          <a:xfrm>
            <a:off x="1023040" y="3186315"/>
            <a:ext cx="8363555" cy="2465034"/>
          </a:xfrm>
          <a:prstGeom prst="rect">
            <a:avLst/>
          </a:prstGeom>
          <a:noFill/>
        </p:spPr>
        <p:txBody>
          <a:bodyPr wrap="square" rtlCol="0">
            <a:spAutoFit/>
          </a:bodyPr>
          <a:lstStyle/>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Poursuivre les actions de la Communauté de communes dans ses domaines de compétences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Assurer le maintien et le développement des activités et de l’emploi</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Agriculture : valoriser et diversifier les filières locales </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Valoriser les espaces urbains existants, centres-villes et cœurs de bourgs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Maintenir le patrimoine remarquable et quotidien, les qualités des paysages</a:t>
            </a:r>
          </a:p>
        </p:txBody>
      </p:sp>
      <p:sp>
        <p:nvSpPr>
          <p:cNvPr id="9" name="Rectangle 8">
            <a:extLst>
              <a:ext uri="{FF2B5EF4-FFF2-40B4-BE49-F238E27FC236}">
                <a16:creationId xmlns:a16="http://schemas.microsoft.com/office/drawing/2014/main" xmlns="" id="{6277A425-63AF-4AEF-9775-1E34A0F71207}"/>
              </a:ext>
            </a:extLst>
          </p:cNvPr>
          <p:cNvSpPr/>
          <p:nvPr/>
        </p:nvSpPr>
        <p:spPr>
          <a:xfrm>
            <a:off x="1023041" y="3742262"/>
            <a:ext cx="8139620" cy="21453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7652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bâtiment, ciel, extérieur&#10;&#10;Description générée automatiquement">
            <a:extLst>
              <a:ext uri="{FF2B5EF4-FFF2-40B4-BE49-F238E27FC236}">
                <a16:creationId xmlns:a16="http://schemas.microsoft.com/office/drawing/2014/main" xmlns="" id="{2BC1B355-EDBB-4780-932B-AD781F3E8E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6" t="13229" b="6761"/>
          <a:stretch/>
        </p:blipFill>
        <p:spPr>
          <a:xfrm>
            <a:off x="6713936" y="2817926"/>
            <a:ext cx="2825720" cy="3040513"/>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8907A0A7-1B92-4736-95B0-8A9017AC6EDD}"/>
              </a:ext>
            </a:extLst>
          </p:cNvPr>
          <p:cNvSpPr txBox="1"/>
          <p:nvPr/>
        </p:nvSpPr>
        <p:spPr>
          <a:xfrm>
            <a:off x="473074" y="1359546"/>
            <a:ext cx="9066573" cy="1190967"/>
          </a:xfrm>
          <a:prstGeom prst="rect">
            <a:avLst/>
          </a:prstGeom>
          <a:noFill/>
        </p:spPr>
        <p:txBody>
          <a:bodyPr wrap="square" rtlCol="0">
            <a:spAutoFit/>
          </a:bodyPr>
          <a:lstStyle/>
          <a:p>
            <a:pPr marL="285750" lvl="1" indent="-285750">
              <a:lnSpc>
                <a:spcPts val="2200"/>
              </a:lnSpc>
              <a:spcBef>
                <a:spcPts val="525"/>
              </a:spcBef>
              <a:spcAft>
                <a:spcPts val="600"/>
              </a:spcAft>
              <a:buClr>
                <a:srgbClr val="F8CBAD"/>
              </a:buClr>
              <a:buSzPct val="120000"/>
              <a:buFont typeface="Arial" panose="020B0604020202020204" pitchFamily="34" charset="0"/>
              <a:buChar char="•"/>
              <a:defRPr/>
            </a:pPr>
            <a:r>
              <a:rPr lang="fr-FR" altLang="fr-FR" sz="1600" b="1" dirty="0"/>
              <a:t>Poursuivre les actions de la Communauté de communes dans ses domaines de compétences</a:t>
            </a:r>
            <a:r>
              <a:rPr lang="fr-FR" altLang="fr-FR" sz="1600" b="1" dirty="0">
                <a:highlight>
                  <a:srgbClr val="FFFF00"/>
                </a:highlight>
              </a:rPr>
              <a:t/>
            </a:r>
            <a:br>
              <a:rPr lang="fr-FR" altLang="fr-FR" sz="1600" b="1" dirty="0">
                <a:highlight>
                  <a:srgbClr val="FFFF00"/>
                </a:highlight>
              </a:rPr>
            </a:br>
            <a:r>
              <a:rPr lang="fr-FR" altLang="fr-FR" sz="1200" dirty="0">
                <a:solidFill>
                  <a:prstClr val="black"/>
                </a:solidFill>
                <a:latin typeface="Calibri Light"/>
              </a:rPr>
              <a:t>Pour atteindre l'objectif de développement du territoire et de renforcement de la solidarité entre les communes, la CC du Grand Roye s’est dotée de nombreuses compétences et a mis en place différentes politiques sectorielles (Développement touristique, Insertion professionnelle, Actions culturelles, Développement économique, etc.).</a:t>
            </a:r>
            <a:endParaRPr lang="fr-FR" sz="1200" b="1" u="sng" dirty="0">
              <a:solidFill>
                <a:prstClr val="black"/>
              </a:solidFill>
              <a:latin typeface="Calibri Light"/>
            </a:endParaRPr>
          </a:p>
        </p:txBody>
      </p:sp>
      <p:sp>
        <p:nvSpPr>
          <p:cNvPr id="30" name="Espace réservé du texte 5">
            <a:extLst>
              <a:ext uri="{FF2B5EF4-FFF2-40B4-BE49-F238E27FC236}">
                <a16:creationId xmlns:a16="http://schemas.microsoft.com/office/drawing/2014/main" xmlns="" id="{CA2A8413-3FBD-4AE4-9674-E90AE2DE7B57}"/>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cxnSp>
        <p:nvCxnSpPr>
          <p:cNvPr id="11" name="Connecteur droit 10">
            <a:extLst>
              <a:ext uri="{FF2B5EF4-FFF2-40B4-BE49-F238E27FC236}">
                <a16:creationId xmlns:a16="http://schemas.microsoft.com/office/drawing/2014/main" xmlns="" id="{06236C38-08A8-44B4-A530-601931F9AA98}"/>
              </a:ext>
            </a:extLst>
          </p:cNvPr>
          <p:cNvCxnSpPr/>
          <p:nvPr/>
        </p:nvCxnSpPr>
        <p:spPr>
          <a:xfrm>
            <a:off x="3539901" y="2903127"/>
            <a:ext cx="0" cy="2958204"/>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E206C5B6-5627-4174-B72D-7FF690D4F645}"/>
              </a:ext>
            </a:extLst>
          </p:cNvPr>
          <p:cNvCxnSpPr>
            <a:cxnSpLocks/>
          </p:cNvCxnSpPr>
          <p:nvPr/>
        </p:nvCxnSpPr>
        <p:spPr>
          <a:xfrm>
            <a:off x="1186004" y="4384109"/>
            <a:ext cx="5033727" cy="0"/>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xmlns="" id="{CE12F4D7-0F99-4F17-AD09-FAC93AA4481E}"/>
              </a:ext>
            </a:extLst>
          </p:cNvPr>
          <p:cNvSpPr/>
          <p:nvPr/>
        </p:nvSpPr>
        <p:spPr>
          <a:xfrm>
            <a:off x="495434" y="3551095"/>
            <a:ext cx="2966260" cy="830997"/>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Poursuivre les actions engagées</a:t>
            </a:r>
            <a:br>
              <a:rPr lang="fr-FR" altLang="fr-FR" sz="1200" dirty="0"/>
            </a:br>
            <a:r>
              <a:rPr lang="fr-FR" altLang="fr-FR" sz="1200" dirty="0"/>
              <a:t>en faveur de la protection </a:t>
            </a:r>
            <a:br>
              <a:rPr lang="fr-FR" altLang="fr-FR" sz="1200" dirty="0"/>
            </a:br>
            <a:r>
              <a:rPr lang="fr-FR" altLang="fr-FR" sz="1200" dirty="0"/>
              <a:t>et de la mise en valeur de l’environnement,</a:t>
            </a:r>
            <a:br>
              <a:rPr lang="fr-FR" altLang="fr-FR" sz="1200" dirty="0"/>
            </a:br>
            <a:r>
              <a:rPr lang="fr-FR" altLang="fr-FR" sz="1200" dirty="0"/>
              <a:t>notamment dans la vallée de l’Avre</a:t>
            </a:r>
            <a:endParaRPr lang="fr-FR" sz="1200" b="1" u="sng" dirty="0"/>
          </a:p>
        </p:txBody>
      </p:sp>
      <p:sp>
        <p:nvSpPr>
          <p:cNvPr id="16" name="Rectangle 15">
            <a:extLst>
              <a:ext uri="{FF2B5EF4-FFF2-40B4-BE49-F238E27FC236}">
                <a16:creationId xmlns:a16="http://schemas.microsoft.com/office/drawing/2014/main" xmlns="" id="{7EDAC441-E4E1-4C7E-93B9-EE578D24D238}"/>
              </a:ext>
            </a:extLst>
          </p:cNvPr>
          <p:cNvSpPr/>
          <p:nvPr/>
        </p:nvSpPr>
        <p:spPr>
          <a:xfrm>
            <a:off x="3618109" y="3557752"/>
            <a:ext cx="3017621" cy="830997"/>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Poursuivre la valorisation des actions</a:t>
            </a:r>
            <a:br>
              <a:rPr lang="fr-FR" altLang="fr-FR" sz="1200" dirty="0"/>
            </a:br>
            <a:r>
              <a:rPr lang="fr-FR" altLang="fr-FR" sz="1200" dirty="0"/>
              <a:t>(promotion, information, coordination) </a:t>
            </a:r>
            <a:br>
              <a:rPr lang="fr-FR" altLang="fr-FR" sz="1200" dirty="0"/>
            </a:br>
            <a:r>
              <a:rPr lang="fr-FR" altLang="fr-FR" sz="1200" dirty="0"/>
              <a:t>et des manifestations en matière </a:t>
            </a:r>
            <a:br>
              <a:rPr lang="fr-FR" altLang="fr-FR" sz="1200" dirty="0"/>
            </a:br>
            <a:r>
              <a:rPr lang="fr-FR" altLang="fr-FR" sz="1200" dirty="0"/>
              <a:t>de politique culturelle, sportive et touristique</a:t>
            </a:r>
            <a:endParaRPr lang="fr-FR" sz="1200" dirty="0"/>
          </a:p>
        </p:txBody>
      </p:sp>
      <p:sp>
        <p:nvSpPr>
          <p:cNvPr id="18" name="Rectangle 17">
            <a:extLst>
              <a:ext uri="{FF2B5EF4-FFF2-40B4-BE49-F238E27FC236}">
                <a16:creationId xmlns:a16="http://schemas.microsoft.com/office/drawing/2014/main" xmlns="" id="{9BD70639-BCF8-47C0-B787-BB1FC90AEA33}"/>
              </a:ext>
            </a:extLst>
          </p:cNvPr>
          <p:cNvSpPr/>
          <p:nvPr/>
        </p:nvSpPr>
        <p:spPr>
          <a:xfrm>
            <a:off x="68201" y="4612620"/>
            <a:ext cx="3393493" cy="646331"/>
          </a:xfrm>
          <a:prstGeom prst="rect">
            <a:avLst/>
          </a:prstGeom>
        </p:spPr>
        <p:txBody>
          <a:bodyPr wrap="none">
            <a:spAutoFit/>
          </a:bodyPr>
          <a:lstStyle/>
          <a:p>
            <a:pPr lvl="1" algn="r"/>
            <a:r>
              <a:rPr lang="fr-FR" altLang="fr-FR" sz="1200" dirty="0"/>
              <a:t>Poursuivre les actions engagées</a:t>
            </a:r>
            <a:br>
              <a:rPr lang="fr-FR" altLang="fr-FR" sz="1200" dirty="0"/>
            </a:br>
            <a:r>
              <a:rPr lang="fr-FR" altLang="fr-FR" sz="1200" dirty="0"/>
              <a:t>en matière de développement économique,</a:t>
            </a:r>
            <a:br>
              <a:rPr lang="fr-FR" altLang="fr-FR" sz="1200" dirty="0"/>
            </a:br>
            <a:r>
              <a:rPr lang="fr-FR" altLang="fr-FR" sz="1200" dirty="0"/>
              <a:t>de formation et d’accès à l’emploi</a:t>
            </a:r>
          </a:p>
        </p:txBody>
      </p:sp>
      <p:pic>
        <p:nvPicPr>
          <p:cNvPr id="23" name="Graphique 22">
            <a:extLst>
              <a:ext uri="{FF2B5EF4-FFF2-40B4-BE49-F238E27FC236}">
                <a16:creationId xmlns:a16="http://schemas.microsoft.com/office/drawing/2014/main" xmlns="" id="{4D24BC23-3D03-4B88-8E0C-B2ED09C73D8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0072" y="2817927"/>
            <a:ext cx="244837" cy="244837"/>
          </a:xfrm>
          <a:prstGeom prst="rect">
            <a:avLst/>
          </a:prstGeom>
        </p:spPr>
      </p:pic>
      <p:pic>
        <p:nvPicPr>
          <p:cNvPr id="3" name="Graphique 2" descr="Plante">
            <a:extLst>
              <a:ext uri="{FF2B5EF4-FFF2-40B4-BE49-F238E27FC236}">
                <a16:creationId xmlns:a16="http://schemas.microsoft.com/office/drawing/2014/main" xmlns="" id="{80C70CBF-C7CB-4B4F-ACCE-812AEDF30EB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91686" y="2766566"/>
            <a:ext cx="685800" cy="685800"/>
          </a:xfrm>
          <a:prstGeom prst="rect">
            <a:avLst/>
          </a:prstGeom>
        </p:spPr>
      </p:pic>
      <p:pic>
        <p:nvPicPr>
          <p:cNvPr id="5" name="Graphique 4" descr="Comédie">
            <a:extLst>
              <a:ext uri="{FF2B5EF4-FFF2-40B4-BE49-F238E27FC236}">
                <a16:creationId xmlns:a16="http://schemas.microsoft.com/office/drawing/2014/main" xmlns="" id="{A9C7D392-0C81-42B4-A394-B14B1D9036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658256" y="2803272"/>
            <a:ext cx="685800" cy="685800"/>
          </a:xfrm>
          <a:prstGeom prst="rect">
            <a:avLst/>
          </a:prstGeom>
        </p:spPr>
      </p:pic>
      <p:pic>
        <p:nvPicPr>
          <p:cNvPr id="6" name="Graphique 5">
            <a:extLst>
              <a:ext uri="{FF2B5EF4-FFF2-40B4-BE49-F238E27FC236}">
                <a16:creationId xmlns:a16="http://schemas.microsoft.com/office/drawing/2014/main" xmlns="" id="{857BE2C9-43C8-474A-B8F1-8E658DEAB47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861253" y="5320442"/>
            <a:ext cx="491884" cy="537998"/>
          </a:xfrm>
          <a:prstGeom prst="rect">
            <a:avLst/>
          </a:prstGeom>
        </p:spPr>
      </p:pic>
    </p:spTree>
    <p:extLst>
      <p:ext uri="{BB962C8B-B14F-4D97-AF65-F5344CB8AC3E}">
        <p14:creationId xmlns:p14="http://schemas.microsoft.com/office/powerpoint/2010/main" val="167440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xmlns="" id="{3D6503C2-0560-4DBF-B075-091BD9B6577F}"/>
              </a:ext>
            </a:extLst>
          </p:cNvPr>
          <p:cNvSpPr txBox="1"/>
          <p:nvPr/>
        </p:nvSpPr>
        <p:spPr>
          <a:xfrm>
            <a:off x="473074" y="1403285"/>
            <a:ext cx="9069277" cy="1755224"/>
          </a:xfrm>
          <a:prstGeom prst="rect">
            <a:avLst/>
          </a:prstGeom>
          <a:noFill/>
        </p:spPr>
        <p:txBody>
          <a:bodyPr wrap="square" rtlCol="0">
            <a:spAutoFit/>
          </a:bodyPr>
          <a:lstStyle/>
          <a:p>
            <a:pPr marL="0" lvl="1">
              <a:lnSpc>
                <a:spcPct val="150000"/>
              </a:lnSpc>
              <a:spcBef>
                <a:spcPts val="525"/>
              </a:spcBef>
              <a:spcAft>
                <a:spcPts val="600"/>
              </a:spcAft>
              <a:buClr>
                <a:srgbClr val="ED7D31"/>
              </a:buClr>
              <a:buSzPct val="120000"/>
              <a:defRPr/>
            </a:pPr>
            <a:r>
              <a:rPr lang="fr-FR" altLang="fr-FR" sz="1200" dirty="0">
                <a:solidFill>
                  <a:prstClr val="black"/>
                </a:solidFill>
                <a:latin typeface="Calibri Light"/>
              </a:rPr>
              <a:t>Bien que la CC du Grand Roye s’organise autour de ses deux pôles urbains, Montdidier et Roye, qui concentrent la principale offre en matière d’aménités, il est difficile de définir la qualité du cadre de vie uniquement au nombre d’équipements, de commerces et de services. Des aspects plus qualitatifs sont mis en avant au travers des questions de qualité des espaces publics, d'échelle de la proximité, de préservation du patrimoine bâti – même dit « modeste » – de valorisation du végétal, de qualité de l’environnement. Ce sont autant d’éléments qui participent à la qualité du cadre de vie, à l’attractivité du territoire (habiter, travailler, se promener, visiter…) car ils mettent en valeur les particularités locales, les valeurs culturelles et écologiques du Grand Roye.</a:t>
            </a:r>
          </a:p>
        </p:txBody>
      </p:sp>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4" name="Espace réservé du texte 5">
            <a:extLst>
              <a:ext uri="{FF2B5EF4-FFF2-40B4-BE49-F238E27FC236}">
                <a16:creationId xmlns:a16="http://schemas.microsoft.com/office/drawing/2014/main" xmlns="" id="{80481A4C-3B1A-499C-B241-F1623804C43C}"/>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xmlns="" id="{705E5A48-28F6-4D97-B068-40312C2D7098}"/>
              </a:ext>
            </a:extLst>
          </p:cNvPr>
          <p:cNvSpPr txBox="1"/>
          <p:nvPr/>
        </p:nvSpPr>
        <p:spPr>
          <a:xfrm>
            <a:off x="1023040" y="3186315"/>
            <a:ext cx="8363555" cy="2465034"/>
          </a:xfrm>
          <a:prstGeom prst="rect">
            <a:avLst/>
          </a:prstGeom>
          <a:noFill/>
        </p:spPr>
        <p:txBody>
          <a:bodyPr wrap="square" rtlCol="0">
            <a:spAutoFit/>
          </a:bodyPr>
          <a:lstStyle/>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Poursuivre les actions de la Communauté de communes dans ses domaines de compétences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Assurer le maintien et le développement des activités et de l’emploi</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Agriculture : valoriser et diversifier les filières locales </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Valoriser les espaces urbains existants, centres-villes et cœurs de bourgs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Maintenir le patrimoine remarquable et quotidien, les qualités des paysages</a:t>
            </a:r>
          </a:p>
        </p:txBody>
      </p:sp>
      <p:sp>
        <p:nvSpPr>
          <p:cNvPr id="9" name="Rectangle 8">
            <a:extLst>
              <a:ext uri="{FF2B5EF4-FFF2-40B4-BE49-F238E27FC236}">
                <a16:creationId xmlns:a16="http://schemas.microsoft.com/office/drawing/2014/main" xmlns="" id="{6277A425-63AF-4AEF-9775-1E34A0F71207}"/>
              </a:ext>
            </a:extLst>
          </p:cNvPr>
          <p:cNvSpPr/>
          <p:nvPr/>
        </p:nvSpPr>
        <p:spPr>
          <a:xfrm>
            <a:off x="1023041" y="4177328"/>
            <a:ext cx="8139620" cy="171028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D6B75A01-ED78-4E30-A358-5A7289036827}"/>
              </a:ext>
            </a:extLst>
          </p:cNvPr>
          <p:cNvSpPr/>
          <p:nvPr/>
        </p:nvSpPr>
        <p:spPr>
          <a:xfrm>
            <a:off x="1023041" y="3158509"/>
            <a:ext cx="8139620" cy="5909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F20DBA3C-9E26-44AC-92CC-5443C9878D3F}"/>
              </a:ext>
            </a:extLst>
          </p:cNvPr>
          <p:cNvSpPr/>
          <p:nvPr/>
        </p:nvSpPr>
        <p:spPr>
          <a:xfrm>
            <a:off x="454968" y="1378632"/>
            <a:ext cx="9069277" cy="17552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074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27">
            <a:extLst>
              <a:ext uri="{FF2B5EF4-FFF2-40B4-BE49-F238E27FC236}">
                <a16:creationId xmlns:a16="http://schemas.microsoft.com/office/drawing/2014/main" xmlns="" id="{34B009B1-43F0-422D-9A9E-1D0E30260D19}"/>
              </a:ext>
            </a:extLst>
          </p:cNvPr>
          <p:cNvSpPr>
            <a:spLocks noGrp="1"/>
          </p:cNvSpPr>
          <p:nvPr>
            <p:ph type="body" sz="quarter" idx="11"/>
          </p:nvPr>
        </p:nvSpPr>
        <p:spPr>
          <a:xfrm>
            <a:off x="3451655" y="2066925"/>
            <a:ext cx="3006810" cy="857250"/>
          </a:xfrm>
        </p:spPr>
        <p:txBody>
          <a:bodyPr/>
          <a:lstStyle/>
          <a:p>
            <a:r>
              <a:rPr lang="fr-FR" dirty="0"/>
              <a:t>INTRODUCTION</a:t>
            </a:r>
          </a:p>
          <a:p>
            <a:endParaRPr lang="fr-FR" dirty="0"/>
          </a:p>
        </p:txBody>
      </p:sp>
      <p:sp>
        <p:nvSpPr>
          <p:cNvPr id="9" name="Espace réservé du texte 4">
            <a:extLst>
              <a:ext uri="{FF2B5EF4-FFF2-40B4-BE49-F238E27FC236}">
                <a16:creationId xmlns:a16="http://schemas.microsoft.com/office/drawing/2014/main" xmlns="" id="{C5AA4DAA-00C3-4124-8C42-15DCC73A9B9B}"/>
              </a:ext>
            </a:extLst>
          </p:cNvPr>
          <p:cNvSpPr txBox="1">
            <a:spLocks/>
          </p:cNvSpPr>
          <p:nvPr/>
        </p:nvSpPr>
        <p:spPr>
          <a:xfrm>
            <a:off x="27460" y="67697"/>
            <a:ext cx="4927600" cy="3508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accent1">
                    <a:lumMod val="75000"/>
                  </a:schemeClr>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900" dirty="0">
                <a:solidFill>
                  <a:schemeClr val="bg1"/>
                </a:solidFill>
                <a:latin typeface="AvenirNext LT Pro Bold" panose="020B0804020202020204" pitchFamily="34" charset="0"/>
              </a:rPr>
              <a:t>COMMUNAUTÉ DE COMMUNES DU GRAND ROYE</a:t>
            </a:r>
            <a:r>
              <a:rPr lang="fr-FR" sz="900" dirty="0">
                <a:solidFill>
                  <a:schemeClr val="bg1"/>
                </a:solidFill>
              </a:rPr>
              <a:t> – </a:t>
            </a:r>
            <a:r>
              <a:rPr lang="fr-FR" sz="900" b="0" dirty="0">
                <a:solidFill>
                  <a:schemeClr val="bg1"/>
                </a:solidFill>
              </a:rPr>
              <a:t>ÉLABORATION DU PLUi</a:t>
            </a:r>
          </a:p>
        </p:txBody>
      </p:sp>
      <p:pic>
        <p:nvPicPr>
          <p:cNvPr id="8" name="Graphique 7">
            <a:extLst>
              <a:ext uri="{FF2B5EF4-FFF2-40B4-BE49-F238E27FC236}">
                <a16:creationId xmlns:a16="http://schemas.microsoft.com/office/drawing/2014/main" xmlns="" id="{413472CB-BC6C-49C2-A58E-983F9259DD8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81156" y="6414858"/>
            <a:ext cx="190501" cy="296335"/>
          </a:xfrm>
          <a:prstGeom prst="rect">
            <a:avLst/>
          </a:prstGeom>
        </p:spPr>
      </p:pic>
      <p:pic>
        <p:nvPicPr>
          <p:cNvPr id="10" name="Graphique 9">
            <a:extLst>
              <a:ext uri="{FF2B5EF4-FFF2-40B4-BE49-F238E27FC236}">
                <a16:creationId xmlns:a16="http://schemas.microsoft.com/office/drawing/2014/main" xmlns="" id="{3894D61B-D6DC-4F02-A56E-4F1ACB68FE4C}"/>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5020" t="-12655" b="1"/>
          <a:stretch/>
        </p:blipFill>
        <p:spPr>
          <a:xfrm>
            <a:off x="6929392" y="6345397"/>
            <a:ext cx="2697691" cy="365796"/>
          </a:xfrm>
          <a:prstGeom prst="rect">
            <a:avLst/>
          </a:prstGeom>
        </p:spPr>
      </p:pic>
      <p:pic>
        <p:nvPicPr>
          <p:cNvPr id="11" name="Image 10">
            <a:extLst>
              <a:ext uri="{FF2B5EF4-FFF2-40B4-BE49-F238E27FC236}">
                <a16:creationId xmlns:a16="http://schemas.microsoft.com/office/drawing/2014/main" xmlns="" id="{1353AA03-7C1B-4E62-9156-4337DD385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192" y="6422363"/>
            <a:ext cx="779785" cy="230029"/>
          </a:xfrm>
          <a:prstGeom prst="rect">
            <a:avLst/>
          </a:prstGeom>
        </p:spPr>
      </p:pic>
      <p:sp>
        <p:nvSpPr>
          <p:cNvPr id="3" name="Espace réservé du texte 2">
            <a:extLst>
              <a:ext uri="{FF2B5EF4-FFF2-40B4-BE49-F238E27FC236}">
                <a16:creationId xmlns:a16="http://schemas.microsoft.com/office/drawing/2014/main" xmlns="" id="{7591CDC5-3109-48D1-9163-1947986A60E9}"/>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23686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xmlns="" id="{783E5C60-85F6-4A9C-8765-901A11E97A3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18109" y="5664307"/>
            <a:ext cx="548538" cy="736250"/>
          </a:xfrm>
          <a:prstGeom prst="rect">
            <a:avLst/>
          </a:prstGeom>
        </p:spPr>
      </p:pic>
      <p:pic>
        <p:nvPicPr>
          <p:cNvPr id="5" name="Graphique 4">
            <a:extLst>
              <a:ext uri="{FF2B5EF4-FFF2-40B4-BE49-F238E27FC236}">
                <a16:creationId xmlns:a16="http://schemas.microsoft.com/office/drawing/2014/main" xmlns="" id="{4B0B491D-6D55-4D45-A111-CBD306BE3CC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0987" y="5613471"/>
            <a:ext cx="840384" cy="773036"/>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A82E1AC3-40E9-4F7C-8D64-3C0124E859A7}"/>
              </a:ext>
            </a:extLst>
          </p:cNvPr>
          <p:cNvSpPr/>
          <p:nvPr/>
        </p:nvSpPr>
        <p:spPr>
          <a:xfrm>
            <a:off x="6716633" y="3191908"/>
            <a:ext cx="2825719" cy="2958204"/>
          </a:xfrm>
          <a:prstGeom prst="rect">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illustr</a:t>
            </a:r>
            <a:endParaRPr lang="fr-FR" dirty="0"/>
          </a:p>
        </p:txBody>
      </p:sp>
      <p:sp>
        <p:nvSpPr>
          <p:cNvPr id="28" name="ZoneTexte 27">
            <a:extLst>
              <a:ext uri="{FF2B5EF4-FFF2-40B4-BE49-F238E27FC236}">
                <a16:creationId xmlns:a16="http://schemas.microsoft.com/office/drawing/2014/main" xmlns="" id="{58E6732F-6817-49F5-B9DC-7859373E12FD}"/>
              </a:ext>
            </a:extLst>
          </p:cNvPr>
          <p:cNvSpPr txBox="1"/>
          <p:nvPr/>
        </p:nvSpPr>
        <p:spPr>
          <a:xfrm>
            <a:off x="473074" y="1359546"/>
            <a:ext cx="9069277" cy="1755224"/>
          </a:xfrm>
          <a:prstGeom prst="rect">
            <a:avLst/>
          </a:prstGeom>
          <a:noFill/>
        </p:spPr>
        <p:txBody>
          <a:bodyPr wrap="square" rtlCol="0">
            <a:spAutoFit/>
          </a:bodyPr>
          <a:lstStyle/>
          <a:p>
            <a:pPr marL="285750" lvl="1" indent="-285750">
              <a:lnSpc>
                <a:spcPts val="2200"/>
              </a:lnSpc>
              <a:spcBef>
                <a:spcPts val="525"/>
              </a:spcBef>
              <a:spcAft>
                <a:spcPts val="600"/>
              </a:spcAft>
              <a:buClr>
                <a:srgbClr val="F8CBAD"/>
              </a:buClr>
              <a:buSzPct val="120000"/>
              <a:buFont typeface="Arial" panose="020B0604020202020204" pitchFamily="34" charset="0"/>
              <a:buChar char="•"/>
              <a:defRPr/>
            </a:pPr>
            <a:r>
              <a:rPr lang="fr-FR" altLang="fr-FR" sz="1600" b="1" dirty="0"/>
              <a:t>Assurer le maintien et le développement des activités et de l’emploi</a:t>
            </a:r>
            <a:br>
              <a:rPr lang="fr-FR" altLang="fr-FR" sz="1600" b="1" dirty="0"/>
            </a:br>
            <a:r>
              <a:rPr lang="fr-FR" altLang="fr-FR" sz="1200" dirty="0">
                <a:solidFill>
                  <a:prstClr val="black"/>
                </a:solidFill>
                <a:latin typeface="Calibri Light"/>
              </a:rPr>
              <a:t>Le dynamisme économique n’étant pas limité aux seules ZAE, il est important de penser l’équilibre et la répartition de l’emploi sur l’ensemble du territoire en valorisant notamment les activités liées à l’artisanat et en facilitant l’accompagnement et la mise en réseau des acteurs. Territoire globalement dynamique en matière d’économie, l’objectif est de garantir un niveau d’emploi local suffisant en attirant de nouvelles entreprises (TPE et PME) du domaine tertiaire et en développant les synergies entre les établissements de formation et les entreprises implantées sur le territoire. </a:t>
            </a:r>
            <a:endParaRPr lang="fr-FR" sz="1200" b="1" u="sng" dirty="0">
              <a:solidFill>
                <a:prstClr val="black"/>
              </a:solidFill>
              <a:latin typeface="Calibri Light"/>
            </a:endParaRPr>
          </a:p>
        </p:txBody>
      </p:sp>
      <p:sp>
        <p:nvSpPr>
          <p:cNvPr id="29" name="Espace réservé du texte 5">
            <a:extLst>
              <a:ext uri="{FF2B5EF4-FFF2-40B4-BE49-F238E27FC236}">
                <a16:creationId xmlns:a16="http://schemas.microsoft.com/office/drawing/2014/main" xmlns="" id="{2A530E93-08C5-46D7-95EF-1303EC9AF3BA}"/>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cxnSp>
        <p:nvCxnSpPr>
          <p:cNvPr id="10" name="Connecteur droit 9">
            <a:extLst>
              <a:ext uri="{FF2B5EF4-FFF2-40B4-BE49-F238E27FC236}">
                <a16:creationId xmlns:a16="http://schemas.microsoft.com/office/drawing/2014/main" xmlns="" id="{FEC8C9BE-A709-4316-9BBD-3FA81477F61A}"/>
              </a:ext>
            </a:extLst>
          </p:cNvPr>
          <p:cNvCxnSpPr>
            <a:cxnSpLocks/>
          </p:cNvCxnSpPr>
          <p:nvPr/>
        </p:nvCxnSpPr>
        <p:spPr>
          <a:xfrm>
            <a:off x="3539901" y="3191908"/>
            <a:ext cx="0" cy="3093633"/>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xmlns="" id="{3EB2BF9B-D96B-4846-A1D1-952B2EAA01C9}"/>
              </a:ext>
            </a:extLst>
          </p:cNvPr>
          <p:cNvCxnSpPr>
            <a:cxnSpLocks/>
          </p:cNvCxnSpPr>
          <p:nvPr/>
        </p:nvCxnSpPr>
        <p:spPr>
          <a:xfrm>
            <a:off x="1186004" y="4591498"/>
            <a:ext cx="5033727" cy="0"/>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305A9D62-099F-453A-BE93-73DFD5EEE4AB}"/>
              </a:ext>
            </a:extLst>
          </p:cNvPr>
          <p:cNvSpPr/>
          <p:nvPr/>
        </p:nvSpPr>
        <p:spPr>
          <a:xfrm>
            <a:off x="1180300" y="3758484"/>
            <a:ext cx="2281394" cy="646331"/>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Soutenir les structures existantes </a:t>
            </a:r>
            <a:br>
              <a:rPr lang="fr-FR" altLang="fr-FR" sz="1200" dirty="0"/>
            </a:br>
            <a:r>
              <a:rPr lang="fr-FR" altLang="fr-FR" sz="1200" dirty="0"/>
              <a:t>et développer les activités </a:t>
            </a:r>
            <a:br>
              <a:rPr lang="fr-FR" altLang="fr-FR" sz="1200" dirty="0"/>
            </a:br>
            <a:r>
              <a:rPr lang="fr-FR" altLang="fr-FR" sz="1200" dirty="0"/>
              <a:t>dans l’ensemble du territoire</a:t>
            </a:r>
            <a:endParaRPr lang="fr-FR" sz="1200" b="1" u="sng" dirty="0"/>
          </a:p>
        </p:txBody>
      </p:sp>
      <p:sp>
        <p:nvSpPr>
          <p:cNvPr id="14" name="Rectangle 13">
            <a:extLst>
              <a:ext uri="{FF2B5EF4-FFF2-40B4-BE49-F238E27FC236}">
                <a16:creationId xmlns:a16="http://schemas.microsoft.com/office/drawing/2014/main" xmlns="" id="{0A0FD99B-4264-4030-843E-03A0E2ABF810}"/>
              </a:ext>
            </a:extLst>
          </p:cNvPr>
          <p:cNvSpPr/>
          <p:nvPr/>
        </p:nvSpPr>
        <p:spPr>
          <a:xfrm>
            <a:off x="3618109" y="3755435"/>
            <a:ext cx="3057825"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Développer une stratégie d’accompagnement</a:t>
            </a:r>
            <a:br>
              <a:rPr lang="fr-FR" altLang="fr-FR" sz="1200" dirty="0"/>
            </a:br>
            <a:r>
              <a:rPr lang="fr-FR" altLang="fr-FR" sz="1200" dirty="0"/>
              <a:t>du secteur artisanal et faire de la CCGR </a:t>
            </a:r>
            <a:br>
              <a:rPr lang="fr-FR" altLang="fr-FR" sz="1200" dirty="0"/>
            </a:br>
            <a:r>
              <a:rPr lang="fr-FR" altLang="fr-FR" sz="1200" dirty="0"/>
              <a:t>un facilitateur dans la mise en lien des acteurs</a:t>
            </a:r>
            <a:endParaRPr lang="fr-FR" sz="1200" dirty="0"/>
          </a:p>
        </p:txBody>
      </p:sp>
      <p:sp>
        <p:nvSpPr>
          <p:cNvPr id="16" name="Rectangle 15">
            <a:extLst>
              <a:ext uri="{FF2B5EF4-FFF2-40B4-BE49-F238E27FC236}">
                <a16:creationId xmlns:a16="http://schemas.microsoft.com/office/drawing/2014/main" xmlns="" id="{0F8483E1-9325-41E5-B676-50D97A383AAB}"/>
              </a:ext>
            </a:extLst>
          </p:cNvPr>
          <p:cNvSpPr/>
          <p:nvPr/>
        </p:nvSpPr>
        <p:spPr>
          <a:xfrm>
            <a:off x="305316" y="4810833"/>
            <a:ext cx="3156378" cy="646331"/>
          </a:xfrm>
          <a:prstGeom prst="rect">
            <a:avLst/>
          </a:prstGeom>
        </p:spPr>
        <p:txBody>
          <a:bodyPr wrap="none">
            <a:spAutoFit/>
          </a:bodyPr>
          <a:lstStyle/>
          <a:p>
            <a:pPr lvl="1" algn="r"/>
            <a:r>
              <a:rPr lang="fr-FR" altLang="fr-FR" sz="1200" dirty="0"/>
              <a:t>Développer l’offre de formation </a:t>
            </a:r>
            <a:br>
              <a:rPr lang="fr-FR" altLang="fr-FR" sz="1200" dirty="0"/>
            </a:br>
            <a:r>
              <a:rPr lang="fr-FR" altLang="fr-FR" sz="1200" dirty="0"/>
              <a:t>pour répondre aux besoins</a:t>
            </a:r>
            <a:br>
              <a:rPr lang="fr-FR" altLang="fr-FR" sz="1200" dirty="0"/>
            </a:br>
            <a:r>
              <a:rPr lang="fr-FR" altLang="fr-FR" sz="1200" dirty="0"/>
              <a:t>de main d’œuvre des entreprises locales</a:t>
            </a:r>
          </a:p>
        </p:txBody>
      </p:sp>
      <p:sp>
        <p:nvSpPr>
          <p:cNvPr id="18" name="Rectangle 17">
            <a:extLst>
              <a:ext uri="{FF2B5EF4-FFF2-40B4-BE49-F238E27FC236}">
                <a16:creationId xmlns:a16="http://schemas.microsoft.com/office/drawing/2014/main" xmlns="" id="{5D43037A-FF32-4135-A903-900BC58D7CD3}"/>
              </a:ext>
            </a:extLst>
          </p:cNvPr>
          <p:cNvSpPr/>
          <p:nvPr/>
        </p:nvSpPr>
        <p:spPr>
          <a:xfrm>
            <a:off x="3618109" y="4820009"/>
            <a:ext cx="3165354" cy="830997"/>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Accompagner le vieillissement de la population </a:t>
            </a:r>
            <a:br>
              <a:rPr lang="fr-FR" altLang="fr-FR" sz="1200" dirty="0"/>
            </a:br>
            <a:r>
              <a:rPr lang="fr-FR" altLang="fr-FR" sz="1200" dirty="0"/>
              <a:t>et développer une filière de service </a:t>
            </a:r>
            <a:br>
              <a:rPr lang="fr-FR" altLang="fr-FR" sz="1200" dirty="0"/>
            </a:br>
            <a:r>
              <a:rPr lang="fr-FR" altLang="fr-FR" sz="1200" dirty="0"/>
              <a:t>à la personne et d’entreprises liées </a:t>
            </a:r>
            <a:br>
              <a:rPr lang="fr-FR" altLang="fr-FR" sz="1200" dirty="0"/>
            </a:br>
            <a:r>
              <a:rPr lang="fr-FR" altLang="fr-FR" sz="1200" dirty="0"/>
              <a:t>à la « </a:t>
            </a:r>
            <a:r>
              <a:rPr lang="fr-FR" altLang="fr-FR" sz="1200" i="1" dirty="0" err="1"/>
              <a:t>silver</a:t>
            </a:r>
            <a:r>
              <a:rPr lang="fr-FR" altLang="fr-FR" sz="1200" i="1" dirty="0"/>
              <a:t> économie</a:t>
            </a:r>
            <a:r>
              <a:rPr lang="fr-FR" altLang="fr-FR" sz="1200" dirty="0"/>
              <a:t> »</a:t>
            </a:r>
            <a:endParaRPr lang="fr-FR" sz="1200" dirty="0"/>
          </a:p>
        </p:txBody>
      </p:sp>
      <p:pic>
        <p:nvPicPr>
          <p:cNvPr id="22" name="Graphique 21">
            <a:extLst>
              <a:ext uri="{FF2B5EF4-FFF2-40B4-BE49-F238E27FC236}">
                <a16:creationId xmlns:a16="http://schemas.microsoft.com/office/drawing/2014/main" xmlns="" id="{A341D0D3-CA23-48E3-A707-3B63F29E763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60072" y="3230324"/>
            <a:ext cx="244837" cy="244837"/>
          </a:xfrm>
          <a:prstGeom prst="rect">
            <a:avLst/>
          </a:prstGeom>
        </p:spPr>
      </p:pic>
      <p:pic>
        <p:nvPicPr>
          <p:cNvPr id="3" name="Graphique 2" descr="Poignée de main">
            <a:extLst>
              <a:ext uri="{FF2B5EF4-FFF2-40B4-BE49-F238E27FC236}">
                <a16:creationId xmlns:a16="http://schemas.microsoft.com/office/drawing/2014/main" xmlns="" id="{11CB1672-75AB-4311-B537-CBAB7163DAE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02867" y="3105533"/>
            <a:ext cx="685800" cy="685800"/>
          </a:xfrm>
          <a:prstGeom prst="rect">
            <a:avLst/>
          </a:prstGeom>
        </p:spPr>
      </p:pic>
      <p:pic>
        <p:nvPicPr>
          <p:cNvPr id="6" name="Graphique 5">
            <a:extLst>
              <a:ext uri="{FF2B5EF4-FFF2-40B4-BE49-F238E27FC236}">
                <a16:creationId xmlns:a16="http://schemas.microsoft.com/office/drawing/2014/main" xmlns="" id="{B72C7456-BE18-4AA9-A56D-C04D1EE837E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26089" y="3030117"/>
            <a:ext cx="689171" cy="646331"/>
          </a:xfrm>
          <a:prstGeom prst="rect">
            <a:avLst/>
          </a:prstGeom>
        </p:spPr>
      </p:pic>
      <p:pic>
        <p:nvPicPr>
          <p:cNvPr id="7170" name="Picture 2" descr="Image associÃ©e">
            <a:extLst>
              <a:ext uri="{FF2B5EF4-FFF2-40B4-BE49-F238E27FC236}">
                <a16:creationId xmlns:a16="http://schemas.microsoft.com/office/drawing/2014/main" xmlns="" id="{44E6BE04-BFAE-4F29-A1B7-EFE6DA7174A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152" t="19988" r="-140" b="-559"/>
          <a:stretch/>
        </p:blipFill>
        <p:spPr bwMode="auto">
          <a:xfrm>
            <a:off x="6716632" y="3180940"/>
            <a:ext cx="2878852" cy="14990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Ã©sultat de recherche d'images pour &quot;saint-louis roye&quot;">
            <a:extLst>
              <a:ext uri="{FF2B5EF4-FFF2-40B4-BE49-F238E27FC236}">
                <a16:creationId xmlns:a16="http://schemas.microsoft.com/office/drawing/2014/main" xmlns="" id="{DC6D9A50-FF58-48A1-BE74-6F4B64702BD4}"/>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835"/>
          <a:stretch/>
        </p:blipFill>
        <p:spPr bwMode="auto">
          <a:xfrm>
            <a:off x="6716633" y="4591498"/>
            <a:ext cx="2878852" cy="1736821"/>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que 20">
            <a:extLst>
              <a:ext uri="{FF2B5EF4-FFF2-40B4-BE49-F238E27FC236}">
                <a16:creationId xmlns:a16="http://schemas.microsoft.com/office/drawing/2014/main" xmlns="" id="{EFFE8AC1-E401-4369-8589-8661CEF5AFEF}"/>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415600" y="3271077"/>
            <a:ext cx="1259349" cy="307963"/>
          </a:xfrm>
          <a:prstGeom prst="rect">
            <a:avLst/>
          </a:prstGeom>
        </p:spPr>
      </p:pic>
    </p:spTree>
    <p:extLst>
      <p:ext uri="{BB962C8B-B14F-4D97-AF65-F5344CB8AC3E}">
        <p14:creationId xmlns:p14="http://schemas.microsoft.com/office/powerpoint/2010/main" val="3901889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xmlns="" id="{3D6503C2-0560-4DBF-B075-091BD9B6577F}"/>
              </a:ext>
            </a:extLst>
          </p:cNvPr>
          <p:cNvSpPr txBox="1"/>
          <p:nvPr/>
        </p:nvSpPr>
        <p:spPr>
          <a:xfrm>
            <a:off x="473074" y="1403285"/>
            <a:ext cx="9069277" cy="1755224"/>
          </a:xfrm>
          <a:prstGeom prst="rect">
            <a:avLst/>
          </a:prstGeom>
          <a:noFill/>
        </p:spPr>
        <p:txBody>
          <a:bodyPr wrap="square" rtlCol="0">
            <a:spAutoFit/>
          </a:bodyPr>
          <a:lstStyle/>
          <a:p>
            <a:pPr marL="0" lvl="1">
              <a:lnSpc>
                <a:spcPct val="150000"/>
              </a:lnSpc>
              <a:spcBef>
                <a:spcPts val="525"/>
              </a:spcBef>
              <a:spcAft>
                <a:spcPts val="600"/>
              </a:spcAft>
              <a:buClr>
                <a:srgbClr val="ED7D31"/>
              </a:buClr>
              <a:buSzPct val="120000"/>
              <a:defRPr/>
            </a:pPr>
            <a:r>
              <a:rPr lang="fr-FR" altLang="fr-FR" sz="1200" dirty="0">
                <a:solidFill>
                  <a:prstClr val="black"/>
                </a:solidFill>
                <a:latin typeface="Calibri Light"/>
              </a:rPr>
              <a:t>Bien que la CC du Grand Roye s’organise autour de ses deux pôles urbains, Montdidier et Roye, qui concentrent la principale offre en matière d’aménités, il est difficile de définir la qualité du cadre de vie uniquement au nombre d’équipements, de commerces et de services. Des aspects plus qualitatifs sont mis en avant au travers des questions de qualité des espaces publics, d'échelle de la proximité, de préservation du patrimoine bâti – même dit « modeste » – de valorisation du végétal, de qualité de l’environnement. Ce sont autant d’éléments qui participent à la qualité du cadre de vie, à l’attractivité du territoire (habiter, travailler, se promener, visiter…) car ils mettent en valeur les particularités locales, les valeurs culturelles et écologiques du Grand Roye.</a:t>
            </a:r>
          </a:p>
        </p:txBody>
      </p:sp>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4" name="Espace réservé du texte 5">
            <a:extLst>
              <a:ext uri="{FF2B5EF4-FFF2-40B4-BE49-F238E27FC236}">
                <a16:creationId xmlns:a16="http://schemas.microsoft.com/office/drawing/2014/main" xmlns="" id="{80481A4C-3B1A-499C-B241-F1623804C43C}"/>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xmlns="" id="{705E5A48-28F6-4D97-B068-40312C2D7098}"/>
              </a:ext>
            </a:extLst>
          </p:cNvPr>
          <p:cNvSpPr txBox="1"/>
          <p:nvPr/>
        </p:nvSpPr>
        <p:spPr>
          <a:xfrm>
            <a:off x="1023040" y="3186315"/>
            <a:ext cx="8363555" cy="2465034"/>
          </a:xfrm>
          <a:prstGeom prst="rect">
            <a:avLst/>
          </a:prstGeom>
          <a:noFill/>
        </p:spPr>
        <p:txBody>
          <a:bodyPr wrap="square" rtlCol="0">
            <a:spAutoFit/>
          </a:bodyPr>
          <a:lstStyle/>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Poursuivre les actions de la Communauté de communes dans ses domaines de compétences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Assurer le maintien et le développement des activités et de l’emploi</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Agriculture : valoriser et diversifier les filières locales </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Valoriser les espaces urbains existants, centres-villes et cœurs de bourgs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Maintenir le patrimoine remarquable et quotidien, les qualités des paysages</a:t>
            </a:r>
          </a:p>
        </p:txBody>
      </p:sp>
      <p:sp>
        <p:nvSpPr>
          <p:cNvPr id="9" name="Rectangle 8">
            <a:extLst>
              <a:ext uri="{FF2B5EF4-FFF2-40B4-BE49-F238E27FC236}">
                <a16:creationId xmlns:a16="http://schemas.microsoft.com/office/drawing/2014/main" xmlns="" id="{6277A425-63AF-4AEF-9775-1E34A0F71207}"/>
              </a:ext>
            </a:extLst>
          </p:cNvPr>
          <p:cNvSpPr/>
          <p:nvPr/>
        </p:nvSpPr>
        <p:spPr>
          <a:xfrm>
            <a:off x="1023041" y="4605234"/>
            <a:ext cx="8139620" cy="128238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D6B75A01-ED78-4E30-A358-5A7289036827}"/>
              </a:ext>
            </a:extLst>
          </p:cNvPr>
          <p:cNvSpPr/>
          <p:nvPr/>
        </p:nvSpPr>
        <p:spPr>
          <a:xfrm>
            <a:off x="1023041" y="3158508"/>
            <a:ext cx="8139620" cy="101881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E1A0BB77-95C9-4A5F-B482-717C60B2BE35}"/>
              </a:ext>
            </a:extLst>
          </p:cNvPr>
          <p:cNvSpPr/>
          <p:nvPr/>
        </p:nvSpPr>
        <p:spPr>
          <a:xfrm>
            <a:off x="454968" y="1378632"/>
            <a:ext cx="9069277" cy="17552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1857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que 21">
            <a:extLst>
              <a:ext uri="{FF2B5EF4-FFF2-40B4-BE49-F238E27FC236}">
                <a16:creationId xmlns:a16="http://schemas.microsoft.com/office/drawing/2014/main" xmlns="" id="{54CB4260-8395-4997-AB0E-E5A7A850013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68181" y="2882188"/>
            <a:ext cx="660976" cy="705298"/>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xmlns="" id="{58E6732F-6817-49F5-B9DC-7859373E12FD}"/>
              </a:ext>
            </a:extLst>
          </p:cNvPr>
          <p:cNvSpPr txBox="1"/>
          <p:nvPr/>
        </p:nvSpPr>
        <p:spPr>
          <a:xfrm>
            <a:off x="473074" y="1359546"/>
            <a:ext cx="9069277" cy="1264064"/>
          </a:xfrm>
          <a:prstGeom prst="rect">
            <a:avLst/>
          </a:prstGeom>
          <a:noFill/>
        </p:spPr>
        <p:txBody>
          <a:bodyPr wrap="square" rtlCol="0">
            <a:spAutoFit/>
          </a:bodyPr>
          <a:lstStyle/>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Agriculture : valoriser et diversifier les filières locales</a:t>
            </a:r>
            <a:br>
              <a:rPr lang="fr-FR" altLang="fr-FR" sz="1600" b="1" dirty="0"/>
            </a:br>
            <a:r>
              <a:rPr lang="fr-FR" altLang="fr-FR" sz="1200" dirty="0">
                <a:solidFill>
                  <a:prstClr val="black"/>
                </a:solidFill>
                <a:latin typeface="Calibri Light"/>
              </a:rPr>
              <a:t>Agriculture et paysage sont intimement liés. Les bouleversements de la Première guerre mondiale ont favorisé des remembrements précoces et une mécanisation rapide qui ont produit des exploitations agricoles de grande taille, qui ont façonné le paysage du Grand Roye et structuré les villages autour de vastes fermes à cours fermées.</a:t>
            </a:r>
            <a:endParaRPr lang="fr-FR" sz="1200" b="1" u="sng" dirty="0">
              <a:solidFill>
                <a:prstClr val="black"/>
              </a:solidFill>
              <a:latin typeface="Calibri Light"/>
            </a:endParaRPr>
          </a:p>
        </p:txBody>
      </p:sp>
      <p:sp>
        <p:nvSpPr>
          <p:cNvPr id="29" name="Espace réservé du texte 5">
            <a:extLst>
              <a:ext uri="{FF2B5EF4-FFF2-40B4-BE49-F238E27FC236}">
                <a16:creationId xmlns:a16="http://schemas.microsoft.com/office/drawing/2014/main" xmlns="" id="{2A530E93-08C5-46D7-95EF-1303EC9AF3BA}"/>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cxnSp>
        <p:nvCxnSpPr>
          <p:cNvPr id="9" name="Connecteur droit 8">
            <a:extLst>
              <a:ext uri="{FF2B5EF4-FFF2-40B4-BE49-F238E27FC236}">
                <a16:creationId xmlns:a16="http://schemas.microsoft.com/office/drawing/2014/main" xmlns="" id="{400A3B4B-11D5-4E0C-B5FE-BB6217FDD76B}"/>
              </a:ext>
            </a:extLst>
          </p:cNvPr>
          <p:cNvCxnSpPr/>
          <p:nvPr/>
        </p:nvCxnSpPr>
        <p:spPr>
          <a:xfrm>
            <a:off x="3539901" y="2903127"/>
            <a:ext cx="0" cy="2958204"/>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cxnSp>
        <p:nvCxnSpPr>
          <p:cNvPr id="10" name="Connecteur droit 9">
            <a:extLst>
              <a:ext uri="{FF2B5EF4-FFF2-40B4-BE49-F238E27FC236}">
                <a16:creationId xmlns:a16="http://schemas.microsoft.com/office/drawing/2014/main" xmlns="" id="{D8C5BA4F-E9E3-4E26-AE87-3F88FF8CC57E}"/>
              </a:ext>
            </a:extLst>
          </p:cNvPr>
          <p:cNvCxnSpPr>
            <a:cxnSpLocks/>
          </p:cNvCxnSpPr>
          <p:nvPr/>
        </p:nvCxnSpPr>
        <p:spPr>
          <a:xfrm>
            <a:off x="1186004" y="4384109"/>
            <a:ext cx="5033727" cy="0"/>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xmlns="" id="{5FC420D7-7FC7-488B-A083-8CCE209A944E}"/>
              </a:ext>
            </a:extLst>
          </p:cNvPr>
          <p:cNvSpPr/>
          <p:nvPr/>
        </p:nvSpPr>
        <p:spPr>
          <a:xfrm>
            <a:off x="943632" y="3551095"/>
            <a:ext cx="2518062" cy="646331"/>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Maintenir les volumes de production </a:t>
            </a:r>
            <a:br>
              <a:rPr lang="fr-FR" altLang="fr-FR" sz="1200" dirty="0"/>
            </a:br>
            <a:r>
              <a:rPr lang="fr-FR" altLang="fr-FR" sz="1200" dirty="0"/>
              <a:t>pour maintenir les filières </a:t>
            </a:r>
            <a:br>
              <a:rPr lang="fr-FR" altLang="fr-FR" sz="1200" dirty="0"/>
            </a:br>
            <a:r>
              <a:rPr lang="fr-FR" altLang="fr-FR" sz="1200" dirty="0"/>
              <a:t>et les emplois directs et induits </a:t>
            </a:r>
            <a:endParaRPr lang="fr-FR" sz="1200" b="1" u="sng" dirty="0"/>
          </a:p>
        </p:txBody>
      </p:sp>
      <p:sp>
        <p:nvSpPr>
          <p:cNvPr id="13" name="Rectangle 12">
            <a:extLst>
              <a:ext uri="{FF2B5EF4-FFF2-40B4-BE49-F238E27FC236}">
                <a16:creationId xmlns:a16="http://schemas.microsoft.com/office/drawing/2014/main" xmlns="" id="{04907084-9447-4BD3-BC3C-5B5E61022263}"/>
              </a:ext>
            </a:extLst>
          </p:cNvPr>
          <p:cNvSpPr/>
          <p:nvPr/>
        </p:nvSpPr>
        <p:spPr>
          <a:xfrm>
            <a:off x="3618109" y="3557752"/>
            <a:ext cx="2248051"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Limiter la consommation </a:t>
            </a:r>
            <a:br>
              <a:rPr lang="fr-FR" altLang="fr-FR" sz="1200" dirty="0"/>
            </a:br>
            <a:r>
              <a:rPr lang="fr-FR" altLang="fr-FR" sz="1200" dirty="0"/>
              <a:t>des terres agricoles et naturelles </a:t>
            </a:r>
            <a:br>
              <a:rPr lang="fr-FR" altLang="fr-FR" sz="1200" dirty="0"/>
            </a:br>
            <a:r>
              <a:rPr lang="fr-FR" altLang="fr-FR" sz="1200" dirty="0"/>
              <a:t>en tenant compte de leur qualité</a:t>
            </a:r>
            <a:endParaRPr lang="fr-FR" sz="1200" dirty="0"/>
          </a:p>
        </p:txBody>
      </p:sp>
      <p:sp>
        <p:nvSpPr>
          <p:cNvPr id="14" name="Rectangle 13">
            <a:extLst>
              <a:ext uri="{FF2B5EF4-FFF2-40B4-BE49-F238E27FC236}">
                <a16:creationId xmlns:a16="http://schemas.microsoft.com/office/drawing/2014/main" xmlns="" id="{A1C02695-FC58-48AF-B073-DD89DDF2D4EC}"/>
              </a:ext>
            </a:extLst>
          </p:cNvPr>
          <p:cNvSpPr/>
          <p:nvPr/>
        </p:nvSpPr>
        <p:spPr>
          <a:xfrm>
            <a:off x="471131" y="4612620"/>
            <a:ext cx="2990563" cy="646331"/>
          </a:xfrm>
          <a:prstGeom prst="rect">
            <a:avLst/>
          </a:prstGeom>
        </p:spPr>
        <p:txBody>
          <a:bodyPr wrap="none">
            <a:spAutoFit/>
          </a:bodyPr>
          <a:lstStyle/>
          <a:p>
            <a:pPr lvl="1" algn="r"/>
            <a:r>
              <a:rPr lang="fr-FR" altLang="fr-FR" sz="1200" dirty="0"/>
              <a:t>Maintenir l’élevage : </a:t>
            </a:r>
            <a:br>
              <a:rPr lang="fr-FR" altLang="fr-FR" sz="1200" dirty="0"/>
            </a:br>
            <a:r>
              <a:rPr lang="fr-FR" altLang="fr-FR" sz="1200" dirty="0"/>
              <a:t>entretenir les zones humides </a:t>
            </a:r>
            <a:br>
              <a:rPr lang="fr-FR" altLang="fr-FR" sz="1200" dirty="0"/>
            </a:br>
            <a:r>
              <a:rPr lang="fr-FR" altLang="fr-FR" sz="1200" dirty="0"/>
              <a:t>et permettre le maintien des activités</a:t>
            </a:r>
          </a:p>
        </p:txBody>
      </p:sp>
      <p:sp>
        <p:nvSpPr>
          <p:cNvPr id="16" name="Rectangle 15">
            <a:extLst>
              <a:ext uri="{FF2B5EF4-FFF2-40B4-BE49-F238E27FC236}">
                <a16:creationId xmlns:a16="http://schemas.microsoft.com/office/drawing/2014/main" xmlns="" id="{1EEF3569-EED4-4154-9B9B-F77CA6B0B4F3}"/>
              </a:ext>
            </a:extLst>
          </p:cNvPr>
          <p:cNvSpPr/>
          <p:nvPr/>
        </p:nvSpPr>
        <p:spPr>
          <a:xfrm>
            <a:off x="3618109" y="4612620"/>
            <a:ext cx="2532488" cy="830997"/>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Favoriser les projets de diversification</a:t>
            </a:r>
            <a:br>
              <a:rPr lang="fr-FR" altLang="fr-FR" sz="1200" dirty="0"/>
            </a:br>
            <a:r>
              <a:rPr lang="fr-FR" altLang="fr-FR" sz="1200" dirty="0"/>
              <a:t>et créer des partenariats locaux </a:t>
            </a:r>
            <a:br>
              <a:rPr lang="fr-FR" altLang="fr-FR" sz="1200" dirty="0"/>
            </a:br>
            <a:r>
              <a:rPr lang="fr-FR" altLang="fr-FR" sz="1200" dirty="0"/>
              <a:t>pour les fournitures de produits </a:t>
            </a:r>
            <a:br>
              <a:rPr lang="fr-FR" altLang="fr-FR" sz="1200" dirty="0"/>
            </a:br>
            <a:r>
              <a:rPr lang="fr-FR" altLang="fr-FR" sz="1200" dirty="0"/>
              <a:t>et de services</a:t>
            </a:r>
            <a:endParaRPr lang="fr-FR" sz="1200" dirty="0"/>
          </a:p>
        </p:txBody>
      </p:sp>
      <p:pic>
        <p:nvPicPr>
          <p:cNvPr id="21" name="Graphique 20">
            <a:extLst>
              <a:ext uri="{FF2B5EF4-FFF2-40B4-BE49-F238E27FC236}">
                <a16:creationId xmlns:a16="http://schemas.microsoft.com/office/drawing/2014/main" xmlns="" id="{76EF2ECB-5F9C-4834-AB84-71329B58976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60072" y="2874099"/>
            <a:ext cx="244837" cy="244837"/>
          </a:xfrm>
          <a:prstGeom prst="rect">
            <a:avLst/>
          </a:prstGeom>
        </p:spPr>
      </p:pic>
      <p:pic>
        <p:nvPicPr>
          <p:cNvPr id="3" name="Graphique 2" descr="Jauge">
            <a:extLst>
              <a:ext uri="{FF2B5EF4-FFF2-40B4-BE49-F238E27FC236}">
                <a16:creationId xmlns:a16="http://schemas.microsoft.com/office/drawing/2014/main" xmlns="" id="{E42F045C-42DE-4882-933E-CC0DF592128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633931" y="2794555"/>
            <a:ext cx="685800" cy="685800"/>
          </a:xfrm>
          <a:prstGeom prst="rect">
            <a:avLst/>
          </a:prstGeom>
        </p:spPr>
      </p:pic>
      <p:pic>
        <p:nvPicPr>
          <p:cNvPr id="23" name="Graphique 22" descr="Poignée de main">
            <a:extLst>
              <a:ext uri="{FF2B5EF4-FFF2-40B4-BE49-F238E27FC236}">
                <a16:creationId xmlns:a16="http://schemas.microsoft.com/office/drawing/2014/main" xmlns="" id="{DEE91CFC-7581-4ADF-9B8A-7EF4F36C90C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02867" y="5451682"/>
            <a:ext cx="685800" cy="685800"/>
          </a:xfrm>
          <a:prstGeom prst="rect">
            <a:avLst/>
          </a:prstGeom>
        </p:spPr>
      </p:pic>
      <p:pic>
        <p:nvPicPr>
          <p:cNvPr id="5" name="Graphique 4" descr="Vache">
            <a:extLst>
              <a:ext uri="{FF2B5EF4-FFF2-40B4-BE49-F238E27FC236}">
                <a16:creationId xmlns:a16="http://schemas.microsoft.com/office/drawing/2014/main" xmlns="" id="{C770842B-3B60-4849-8C37-1EEFCB7023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715930" y="5393118"/>
            <a:ext cx="685800" cy="685800"/>
          </a:xfrm>
          <a:prstGeom prst="rect">
            <a:avLst/>
          </a:prstGeom>
        </p:spPr>
      </p:pic>
      <p:pic>
        <p:nvPicPr>
          <p:cNvPr id="24" name="Image 23" descr="Une image contenant herbe, vache, arbre, extérieur&#10;&#10;Description générée automatiquement">
            <a:extLst>
              <a:ext uri="{FF2B5EF4-FFF2-40B4-BE49-F238E27FC236}">
                <a16:creationId xmlns:a16="http://schemas.microsoft.com/office/drawing/2014/main" xmlns="" id="{214AEBCC-AF59-4A30-A887-A6D127EC493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740" r="32058" b="3443"/>
          <a:stretch/>
        </p:blipFill>
        <p:spPr>
          <a:xfrm>
            <a:off x="6716631" y="2888068"/>
            <a:ext cx="2837553" cy="3085322"/>
          </a:xfrm>
          <a:prstGeom prst="rect">
            <a:avLst/>
          </a:prstGeom>
        </p:spPr>
      </p:pic>
    </p:spTree>
    <p:extLst>
      <p:ext uri="{BB962C8B-B14F-4D97-AF65-F5344CB8AC3E}">
        <p14:creationId xmlns:p14="http://schemas.microsoft.com/office/powerpoint/2010/main" val="2246144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xmlns="" id="{3D6503C2-0560-4DBF-B075-091BD9B6577F}"/>
              </a:ext>
            </a:extLst>
          </p:cNvPr>
          <p:cNvSpPr txBox="1"/>
          <p:nvPr/>
        </p:nvSpPr>
        <p:spPr>
          <a:xfrm>
            <a:off x="473074" y="1403285"/>
            <a:ext cx="9069277" cy="1755224"/>
          </a:xfrm>
          <a:prstGeom prst="rect">
            <a:avLst/>
          </a:prstGeom>
          <a:noFill/>
        </p:spPr>
        <p:txBody>
          <a:bodyPr wrap="square" rtlCol="0">
            <a:spAutoFit/>
          </a:bodyPr>
          <a:lstStyle/>
          <a:p>
            <a:pPr marL="0" lvl="1">
              <a:lnSpc>
                <a:spcPct val="150000"/>
              </a:lnSpc>
              <a:spcBef>
                <a:spcPts val="525"/>
              </a:spcBef>
              <a:spcAft>
                <a:spcPts val="600"/>
              </a:spcAft>
              <a:buClr>
                <a:srgbClr val="ED7D31"/>
              </a:buClr>
              <a:buSzPct val="120000"/>
              <a:defRPr/>
            </a:pPr>
            <a:r>
              <a:rPr lang="fr-FR" altLang="fr-FR" sz="1200" dirty="0">
                <a:solidFill>
                  <a:prstClr val="black"/>
                </a:solidFill>
                <a:latin typeface="Calibri Light"/>
              </a:rPr>
              <a:t>Bien que la CC du Grand Roye s’organise autour de ses deux pôles urbains, Montdidier et Roye, qui concentrent la principale offre en matière d’aménités, il est difficile de définir la qualité du cadre de vie uniquement au nombre d’équipements, de commerces et de services. Des aspects plus qualitatifs sont mis en avant au travers des questions de qualité des espaces publics, d'échelle de la proximité, de préservation du patrimoine bâti – même dit « modeste » – de valorisation du végétal, de qualité de l’environnement. Ce sont autant d’éléments qui participent à la qualité du cadre de vie, à l’attractivité du territoire (habiter, travailler, se promener, visiter…) car ils mettent en valeur les particularités locales, les valeurs culturelles et écologiques du Grand Roye.</a:t>
            </a:r>
          </a:p>
        </p:txBody>
      </p:sp>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4" name="Espace réservé du texte 5">
            <a:extLst>
              <a:ext uri="{FF2B5EF4-FFF2-40B4-BE49-F238E27FC236}">
                <a16:creationId xmlns:a16="http://schemas.microsoft.com/office/drawing/2014/main" xmlns="" id="{80481A4C-3B1A-499C-B241-F1623804C43C}"/>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xmlns="" id="{705E5A48-28F6-4D97-B068-40312C2D7098}"/>
              </a:ext>
            </a:extLst>
          </p:cNvPr>
          <p:cNvSpPr txBox="1"/>
          <p:nvPr/>
        </p:nvSpPr>
        <p:spPr>
          <a:xfrm>
            <a:off x="1023040" y="3186315"/>
            <a:ext cx="8363555" cy="2465034"/>
          </a:xfrm>
          <a:prstGeom prst="rect">
            <a:avLst/>
          </a:prstGeom>
          <a:noFill/>
        </p:spPr>
        <p:txBody>
          <a:bodyPr wrap="square" rtlCol="0">
            <a:spAutoFit/>
          </a:bodyPr>
          <a:lstStyle/>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Poursuivre les actions de la Communauté de communes dans ses domaines de compétences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Assurer le maintien et le développement des activités et de l’emploi</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Agriculture : valoriser et diversifier les filières locales </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Valoriser les espaces urbains existants, centres-villes et cœurs de bourgs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Maintenir le patrimoine remarquable et quotidien, les qualités des paysages</a:t>
            </a:r>
          </a:p>
        </p:txBody>
      </p:sp>
      <p:sp>
        <p:nvSpPr>
          <p:cNvPr id="9" name="Rectangle 8">
            <a:extLst>
              <a:ext uri="{FF2B5EF4-FFF2-40B4-BE49-F238E27FC236}">
                <a16:creationId xmlns:a16="http://schemas.microsoft.com/office/drawing/2014/main" xmlns="" id="{6277A425-63AF-4AEF-9775-1E34A0F71207}"/>
              </a:ext>
            </a:extLst>
          </p:cNvPr>
          <p:cNvSpPr/>
          <p:nvPr/>
        </p:nvSpPr>
        <p:spPr>
          <a:xfrm>
            <a:off x="1023041" y="5225143"/>
            <a:ext cx="8139620" cy="66247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D6B75A01-ED78-4E30-A358-5A7289036827}"/>
              </a:ext>
            </a:extLst>
          </p:cNvPr>
          <p:cNvSpPr/>
          <p:nvPr/>
        </p:nvSpPr>
        <p:spPr>
          <a:xfrm>
            <a:off x="1023041" y="3158508"/>
            <a:ext cx="8139620" cy="153479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F51523A4-6DD7-4DDA-AC6D-3BCECBB1CD54}"/>
              </a:ext>
            </a:extLst>
          </p:cNvPr>
          <p:cNvSpPr/>
          <p:nvPr/>
        </p:nvSpPr>
        <p:spPr>
          <a:xfrm>
            <a:off x="454968" y="1378632"/>
            <a:ext cx="9069277" cy="17552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5350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xmlns="" id="{5FB5A3E7-9A26-473D-9DC8-D88CD5A02F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752538" y="5833588"/>
            <a:ext cx="628203" cy="609230"/>
          </a:xfrm>
          <a:prstGeom prst="rect">
            <a:avLst/>
          </a:prstGeom>
        </p:spPr>
      </p:pic>
      <p:pic>
        <p:nvPicPr>
          <p:cNvPr id="2" name="Graphique 1">
            <a:extLst>
              <a:ext uri="{FF2B5EF4-FFF2-40B4-BE49-F238E27FC236}">
                <a16:creationId xmlns:a16="http://schemas.microsoft.com/office/drawing/2014/main" xmlns="" id="{19373FFC-1441-4797-93B2-DEAFAEAD35D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52538" y="3242567"/>
            <a:ext cx="628202" cy="624239"/>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xmlns="" id="{58E6732F-6817-49F5-B9DC-7859373E12FD}"/>
              </a:ext>
            </a:extLst>
          </p:cNvPr>
          <p:cNvSpPr txBox="1"/>
          <p:nvPr/>
        </p:nvSpPr>
        <p:spPr>
          <a:xfrm>
            <a:off x="473075" y="1355023"/>
            <a:ext cx="9069277" cy="1755224"/>
          </a:xfrm>
          <a:prstGeom prst="rect">
            <a:avLst/>
          </a:prstGeom>
          <a:noFill/>
        </p:spPr>
        <p:txBody>
          <a:bodyPr wrap="square" rtlCol="0">
            <a:spAutoFit/>
          </a:bodyPr>
          <a:lstStyle/>
          <a:p>
            <a:pPr marL="285750" lvl="1" indent="-285750">
              <a:lnSpc>
                <a:spcPts val="2200"/>
              </a:lnSpc>
              <a:spcBef>
                <a:spcPts val="525"/>
              </a:spcBef>
              <a:spcAft>
                <a:spcPts val="600"/>
              </a:spcAft>
              <a:buClr>
                <a:srgbClr val="F8CBAD"/>
              </a:buClr>
              <a:buSzPct val="120000"/>
              <a:buFont typeface="Arial" panose="020B0604020202020204" pitchFamily="34" charset="0"/>
              <a:buChar char="•"/>
              <a:defRPr/>
            </a:pPr>
            <a:r>
              <a:rPr lang="fr-FR" altLang="fr-FR" sz="1600" b="1" dirty="0"/>
              <a:t>Valoriser les espaces urbains existants, centres-villes et cœurs de bourgs</a:t>
            </a:r>
            <a:br>
              <a:rPr lang="fr-FR" altLang="fr-FR" sz="1600" b="1" dirty="0"/>
            </a:br>
            <a:r>
              <a:rPr lang="fr-FR" altLang="fr-FR" sz="1200" dirty="0">
                <a:solidFill>
                  <a:prstClr val="black"/>
                </a:solidFill>
                <a:latin typeface="Calibri Light"/>
              </a:rPr>
              <a:t>Le maintien d’une offre adaptée en équipements et commerces, l’aménagement qualitatif des espaces, le maintien, un taux d’occupation des logements plus élevé, sont autant d’éléments sources d’attractivité résidentielle et participe plus largement de la vitalité des centres-villes et des cœurs de bourgs. Afin de répondre aux besoins en logements et contribuer à l’attractivité du territoire, la CC du Grand Roye s’engage à optimiser la consommation foncière, à réinvestir le tissu déjà constitué (comblement des dents creuses) ainsi que les secteurs de renouvellement (réhabilitation des friches), et vise à faire de ces actions un levier pour a minima stabiliser la vacance. </a:t>
            </a:r>
          </a:p>
        </p:txBody>
      </p:sp>
      <p:sp>
        <p:nvSpPr>
          <p:cNvPr id="29" name="Espace réservé du texte 5">
            <a:extLst>
              <a:ext uri="{FF2B5EF4-FFF2-40B4-BE49-F238E27FC236}">
                <a16:creationId xmlns:a16="http://schemas.microsoft.com/office/drawing/2014/main" xmlns="" id="{2A530E93-08C5-46D7-95EF-1303EC9AF3BA}"/>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cxnSp>
        <p:nvCxnSpPr>
          <p:cNvPr id="10" name="Connecteur droit 9">
            <a:extLst>
              <a:ext uri="{FF2B5EF4-FFF2-40B4-BE49-F238E27FC236}">
                <a16:creationId xmlns:a16="http://schemas.microsoft.com/office/drawing/2014/main" xmlns="" id="{8B71E327-3954-42E0-B6ED-76180C4FD274}"/>
              </a:ext>
            </a:extLst>
          </p:cNvPr>
          <p:cNvCxnSpPr/>
          <p:nvPr/>
        </p:nvCxnSpPr>
        <p:spPr>
          <a:xfrm>
            <a:off x="3539901" y="3321014"/>
            <a:ext cx="0" cy="2958204"/>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xmlns="" id="{F83C86EA-AD37-4454-89C2-1B506601E558}"/>
              </a:ext>
            </a:extLst>
          </p:cNvPr>
          <p:cNvCxnSpPr>
            <a:cxnSpLocks/>
          </p:cNvCxnSpPr>
          <p:nvPr/>
        </p:nvCxnSpPr>
        <p:spPr>
          <a:xfrm>
            <a:off x="1186004" y="4801996"/>
            <a:ext cx="5033727" cy="0"/>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xmlns="" id="{EE7B0748-08F1-45A2-AA7C-1F1AEA324F4C}"/>
              </a:ext>
            </a:extLst>
          </p:cNvPr>
          <p:cNvSpPr/>
          <p:nvPr/>
        </p:nvSpPr>
        <p:spPr>
          <a:xfrm>
            <a:off x="1232622" y="3968982"/>
            <a:ext cx="2229072" cy="646331"/>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Mettre en place différents outils</a:t>
            </a:r>
            <a:br>
              <a:rPr lang="fr-FR" altLang="fr-FR" sz="1200" dirty="0"/>
            </a:br>
            <a:r>
              <a:rPr lang="fr-FR" altLang="fr-FR" sz="1200" dirty="0"/>
              <a:t>pour lutter contre la vacance</a:t>
            </a:r>
            <a:br>
              <a:rPr lang="fr-FR" altLang="fr-FR" sz="1200" dirty="0"/>
            </a:br>
            <a:r>
              <a:rPr lang="fr-FR" altLang="fr-FR" sz="1200" dirty="0"/>
              <a:t>dans le parc privé</a:t>
            </a:r>
            <a:endParaRPr lang="fr-FR" sz="1200" b="1" u="sng" dirty="0"/>
          </a:p>
        </p:txBody>
      </p:sp>
      <p:sp>
        <p:nvSpPr>
          <p:cNvPr id="13" name="Rectangle 12">
            <a:extLst>
              <a:ext uri="{FF2B5EF4-FFF2-40B4-BE49-F238E27FC236}">
                <a16:creationId xmlns:a16="http://schemas.microsoft.com/office/drawing/2014/main" xmlns="" id="{AB0D7410-69F1-477B-8E4D-6237A61BF499}"/>
              </a:ext>
            </a:extLst>
          </p:cNvPr>
          <p:cNvSpPr/>
          <p:nvPr/>
        </p:nvSpPr>
        <p:spPr>
          <a:xfrm>
            <a:off x="3305203" y="3975639"/>
            <a:ext cx="2951577" cy="646331"/>
          </a:xfrm>
          <a:prstGeom prst="rect">
            <a:avLst/>
          </a:prstGeom>
        </p:spPr>
        <p:txBody>
          <a:bodyPr wrap="none">
            <a:spAutoFit/>
          </a:bodyPr>
          <a:lstStyle/>
          <a:p>
            <a:pPr lvl="1"/>
            <a:r>
              <a:rPr lang="fr-FR" altLang="fr-FR" sz="1200" dirty="0"/>
              <a:t>Réinvestir le parc existant</a:t>
            </a:r>
            <a:br>
              <a:rPr lang="fr-FR" altLang="fr-FR" sz="1200" dirty="0"/>
            </a:br>
            <a:r>
              <a:rPr lang="fr-FR" altLang="fr-FR" sz="1200" dirty="0"/>
              <a:t>et favoriser la rénovation de l’habitat</a:t>
            </a:r>
            <a:br>
              <a:rPr lang="fr-FR" altLang="fr-FR" sz="1200" dirty="0"/>
            </a:br>
            <a:r>
              <a:rPr lang="fr-FR" altLang="fr-FR" sz="1200" dirty="0"/>
              <a:t>et pérenniser son attractivité</a:t>
            </a:r>
          </a:p>
        </p:txBody>
      </p:sp>
      <p:sp>
        <p:nvSpPr>
          <p:cNvPr id="14" name="Rectangle 13">
            <a:extLst>
              <a:ext uri="{FF2B5EF4-FFF2-40B4-BE49-F238E27FC236}">
                <a16:creationId xmlns:a16="http://schemas.microsoft.com/office/drawing/2014/main" xmlns="" id="{EFEDF98A-9716-4C96-815B-5E3CF3A041AF}"/>
              </a:ext>
            </a:extLst>
          </p:cNvPr>
          <p:cNvSpPr/>
          <p:nvPr/>
        </p:nvSpPr>
        <p:spPr>
          <a:xfrm>
            <a:off x="361358" y="5030507"/>
            <a:ext cx="3100336" cy="646331"/>
          </a:xfrm>
          <a:prstGeom prst="rect">
            <a:avLst/>
          </a:prstGeom>
        </p:spPr>
        <p:txBody>
          <a:bodyPr wrap="none">
            <a:spAutoFit/>
          </a:bodyPr>
          <a:lstStyle/>
          <a:p>
            <a:pPr lvl="1" algn="r"/>
            <a:r>
              <a:rPr lang="fr-FR" altLang="fr-FR" sz="1200" dirty="0"/>
              <a:t>Conserver les enveloppes villageoises </a:t>
            </a:r>
            <a:br>
              <a:rPr lang="fr-FR" altLang="fr-FR" sz="1200" dirty="0"/>
            </a:br>
            <a:r>
              <a:rPr lang="fr-FR" altLang="fr-FR" sz="1200" dirty="0"/>
              <a:t>et les silhouettes bâties en maintenant </a:t>
            </a:r>
            <a:br>
              <a:rPr lang="fr-FR" altLang="fr-FR" sz="1200" dirty="0"/>
            </a:br>
            <a:r>
              <a:rPr lang="fr-FR" altLang="fr-FR" sz="1200" dirty="0"/>
              <a:t>une échelle de la proximité</a:t>
            </a:r>
          </a:p>
        </p:txBody>
      </p:sp>
      <p:sp>
        <p:nvSpPr>
          <p:cNvPr id="16" name="Rectangle 15">
            <a:extLst>
              <a:ext uri="{FF2B5EF4-FFF2-40B4-BE49-F238E27FC236}">
                <a16:creationId xmlns:a16="http://schemas.microsoft.com/office/drawing/2014/main" xmlns="" id="{BD3D2D90-9EB0-42CC-89E9-3DAFE5CFAEA7}"/>
              </a:ext>
            </a:extLst>
          </p:cNvPr>
          <p:cNvSpPr/>
          <p:nvPr/>
        </p:nvSpPr>
        <p:spPr>
          <a:xfrm>
            <a:off x="3618109" y="5030507"/>
            <a:ext cx="2705997" cy="830997"/>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Stabiliser et favoriser le renouvellement </a:t>
            </a:r>
            <a:br>
              <a:rPr lang="fr-FR" altLang="fr-FR" sz="1200" dirty="0"/>
            </a:br>
            <a:r>
              <a:rPr lang="fr-FR" altLang="fr-FR" sz="1200" dirty="0"/>
              <a:t>de la population afin de pérenniser </a:t>
            </a:r>
            <a:br>
              <a:rPr lang="fr-FR" altLang="fr-FR" sz="1200" dirty="0"/>
            </a:br>
            <a:r>
              <a:rPr lang="fr-FR" altLang="fr-FR" sz="1200" dirty="0"/>
              <a:t>les équipements scolaires </a:t>
            </a:r>
            <a:br>
              <a:rPr lang="fr-FR" altLang="fr-FR" sz="1200" dirty="0"/>
            </a:br>
            <a:r>
              <a:rPr lang="fr-FR" altLang="fr-FR" sz="1200" dirty="0"/>
              <a:t>et l’offre de commerces / de services</a:t>
            </a:r>
          </a:p>
        </p:txBody>
      </p:sp>
      <p:pic>
        <p:nvPicPr>
          <p:cNvPr id="18" name="Graphique 17">
            <a:extLst>
              <a:ext uri="{FF2B5EF4-FFF2-40B4-BE49-F238E27FC236}">
                <a16:creationId xmlns:a16="http://schemas.microsoft.com/office/drawing/2014/main" xmlns="" id="{216D40DF-44DB-416D-9002-0D2E68A092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60072" y="3291986"/>
            <a:ext cx="244837" cy="244837"/>
          </a:xfrm>
          <a:prstGeom prst="rect">
            <a:avLst/>
          </a:prstGeom>
        </p:spPr>
      </p:pic>
      <p:pic>
        <p:nvPicPr>
          <p:cNvPr id="22" name="Graphique 21">
            <a:extLst>
              <a:ext uri="{FF2B5EF4-FFF2-40B4-BE49-F238E27FC236}">
                <a16:creationId xmlns:a16="http://schemas.microsoft.com/office/drawing/2014/main" xmlns="" id="{BD14C01B-3DF3-478E-AD17-3CE1EFC53DD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814420" y="3344575"/>
            <a:ext cx="516187" cy="597586"/>
          </a:xfrm>
          <a:prstGeom prst="rect">
            <a:avLst/>
          </a:prstGeom>
        </p:spPr>
      </p:pic>
      <p:pic>
        <p:nvPicPr>
          <p:cNvPr id="23" name="Graphique 22">
            <a:extLst>
              <a:ext uri="{FF2B5EF4-FFF2-40B4-BE49-F238E27FC236}">
                <a16:creationId xmlns:a16="http://schemas.microsoft.com/office/drawing/2014/main" xmlns="" id="{33DDAA9A-6AD2-4021-ACEE-25B5C3D2567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99063" y="5847153"/>
            <a:ext cx="516188" cy="531321"/>
          </a:xfrm>
          <a:prstGeom prst="rect">
            <a:avLst/>
          </a:prstGeom>
        </p:spPr>
      </p:pic>
      <p:pic>
        <p:nvPicPr>
          <p:cNvPr id="30" name="Image 29">
            <a:extLst>
              <a:ext uri="{FF2B5EF4-FFF2-40B4-BE49-F238E27FC236}">
                <a16:creationId xmlns:a16="http://schemas.microsoft.com/office/drawing/2014/main" xmlns="" id="{4E2F04FE-B697-4A53-B7CC-C6DB9384F9D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7472" r="1215"/>
          <a:stretch/>
        </p:blipFill>
        <p:spPr>
          <a:xfrm>
            <a:off x="6710714" y="3305954"/>
            <a:ext cx="2837553" cy="3085321"/>
          </a:xfrm>
          <a:prstGeom prst="rect">
            <a:avLst/>
          </a:prstGeom>
          <a:effectLst/>
        </p:spPr>
      </p:pic>
    </p:spTree>
    <p:extLst>
      <p:ext uri="{BB962C8B-B14F-4D97-AF65-F5344CB8AC3E}">
        <p14:creationId xmlns:p14="http://schemas.microsoft.com/office/powerpoint/2010/main" val="261486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xmlns="" id="{8BA3834E-5591-4792-A320-12CF2611B458}"/>
              </a:ext>
            </a:extLst>
          </p:cNvPr>
          <p:cNvSpPr txBox="1"/>
          <p:nvPr/>
        </p:nvSpPr>
        <p:spPr>
          <a:xfrm>
            <a:off x="1023040" y="3186315"/>
            <a:ext cx="8363555" cy="2465034"/>
          </a:xfrm>
          <a:prstGeom prst="rect">
            <a:avLst/>
          </a:prstGeom>
          <a:noFill/>
        </p:spPr>
        <p:txBody>
          <a:bodyPr wrap="square" rtlCol="0">
            <a:spAutoFit/>
          </a:bodyPr>
          <a:lstStyle/>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Poursuivre les actions de la Communauté de communes dans ses domaines de compétences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Assurer le maintien et le développement des activités et de l’emploi</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Agriculture : valoriser et diversifier les filières locales </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Valoriser les espaces urbains existants, centres-villes et cœurs de bourgs</a:t>
            </a:r>
          </a:p>
          <a:p>
            <a:pPr marL="285750" lvl="1" indent="-285750">
              <a:lnSpc>
                <a:spcPct val="150000"/>
              </a:lnSpc>
              <a:spcBef>
                <a:spcPts val="525"/>
              </a:spcBef>
              <a:spcAft>
                <a:spcPts val="600"/>
              </a:spcAft>
              <a:buClr>
                <a:srgbClr val="F8CBAD"/>
              </a:buClr>
              <a:buSzPct val="120000"/>
              <a:buFont typeface="Arial" panose="020B0604020202020204" pitchFamily="34" charset="0"/>
              <a:buChar char="•"/>
              <a:defRPr/>
            </a:pPr>
            <a:r>
              <a:rPr lang="fr-FR" altLang="fr-FR" sz="1600" b="1" dirty="0"/>
              <a:t>Maintenir le patrimoine remarquable et quotidien, les qualités des paysages</a:t>
            </a:r>
          </a:p>
        </p:txBody>
      </p:sp>
      <p:sp>
        <p:nvSpPr>
          <p:cNvPr id="22" name="ZoneTexte 21">
            <a:extLst>
              <a:ext uri="{FF2B5EF4-FFF2-40B4-BE49-F238E27FC236}">
                <a16:creationId xmlns:a16="http://schemas.microsoft.com/office/drawing/2014/main" xmlns="" id="{3D6503C2-0560-4DBF-B075-091BD9B6577F}"/>
              </a:ext>
            </a:extLst>
          </p:cNvPr>
          <p:cNvSpPr txBox="1"/>
          <p:nvPr/>
        </p:nvSpPr>
        <p:spPr>
          <a:xfrm>
            <a:off x="473074" y="1403285"/>
            <a:ext cx="9069277" cy="1755224"/>
          </a:xfrm>
          <a:prstGeom prst="rect">
            <a:avLst/>
          </a:prstGeom>
          <a:noFill/>
        </p:spPr>
        <p:txBody>
          <a:bodyPr wrap="square" rtlCol="0">
            <a:spAutoFit/>
          </a:bodyPr>
          <a:lstStyle/>
          <a:p>
            <a:pPr marL="0" lvl="1">
              <a:lnSpc>
                <a:spcPct val="150000"/>
              </a:lnSpc>
              <a:spcBef>
                <a:spcPts val="525"/>
              </a:spcBef>
              <a:spcAft>
                <a:spcPts val="600"/>
              </a:spcAft>
              <a:buClr>
                <a:srgbClr val="ED7D31"/>
              </a:buClr>
              <a:buSzPct val="120000"/>
              <a:defRPr/>
            </a:pPr>
            <a:r>
              <a:rPr lang="fr-FR" altLang="fr-FR" sz="1200" dirty="0">
                <a:solidFill>
                  <a:prstClr val="black"/>
                </a:solidFill>
                <a:latin typeface="Calibri Light"/>
              </a:rPr>
              <a:t>Bien que la CC du Grand Roye s’organise autour de ses deux pôles urbains, Montdidier et Roye, qui concentrent la principale offre en matière d’aménités, il est difficile de définir la qualité du cadre de vie uniquement au nombre d’équipements, de commerces et de services. Des aspects plus qualitatifs sont mis en avant au travers des questions de qualité des espaces publics, d'échelle de la proximité, de préservation du patrimoine bâti – même dit « modeste » – de valorisation du végétal, de qualité de l’environnement. Ce sont autant d’éléments qui participent à la qualité du cadre de vie, à l’attractivité du territoire (habiter, travailler, se promener, visiter…) car ils mettent en valeur les particularités locales, les valeurs culturelles et écologiques du Grand Roye.</a:t>
            </a:r>
          </a:p>
        </p:txBody>
      </p:sp>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4" name="Espace réservé du texte 5">
            <a:extLst>
              <a:ext uri="{FF2B5EF4-FFF2-40B4-BE49-F238E27FC236}">
                <a16:creationId xmlns:a16="http://schemas.microsoft.com/office/drawing/2014/main" xmlns="" id="{80481A4C-3B1A-499C-B241-F1623804C43C}"/>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D6B75A01-ED78-4E30-A358-5A7289036827}"/>
              </a:ext>
            </a:extLst>
          </p:cNvPr>
          <p:cNvSpPr/>
          <p:nvPr/>
        </p:nvSpPr>
        <p:spPr>
          <a:xfrm>
            <a:off x="1023041" y="3158508"/>
            <a:ext cx="8139620" cy="201998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420D86B4-622D-4612-B540-9A510DC6D2BF}"/>
              </a:ext>
            </a:extLst>
          </p:cNvPr>
          <p:cNvSpPr/>
          <p:nvPr/>
        </p:nvSpPr>
        <p:spPr>
          <a:xfrm>
            <a:off x="454968" y="1378632"/>
            <a:ext cx="9069277" cy="17552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78100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xmlns="" id="{3CA8C1BB-3028-4211-BF31-F304675B34F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702867" y="3195653"/>
            <a:ext cx="654616" cy="654616"/>
          </a:xfrm>
          <a:prstGeom prst="rect">
            <a:avLst/>
          </a:prstGeom>
        </p:spPr>
      </p:pic>
      <p:pic>
        <p:nvPicPr>
          <p:cNvPr id="3" name="Graphique 2">
            <a:extLst>
              <a:ext uri="{FF2B5EF4-FFF2-40B4-BE49-F238E27FC236}">
                <a16:creationId xmlns:a16="http://schemas.microsoft.com/office/drawing/2014/main" xmlns="" id="{95DADC3B-6D18-487D-A1D1-8A6D10E1E54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0801" y="3101764"/>
            <a:ext cx="839259" cy="783309"/>
          </a:xfrm>
          <a:prstGeom prst="rect">
            <a:avLst/>
          </a:prstGeom>
        </p:spPr>
      </p:pic>
      <p:pic>
        <p:nvPicPr>
          <p:cNvPr id="6" name="Graphique 5">
            <a:extLst>
              <a:ext uri="{FF2B5EF4-FFF2-40B4-BE49-F238E27FC236}">
                <a16:creationId xmlns:a16="http://schemas.microsoft.com/office/drawing/2014/main" xmlns="" id="{CB19EAA2-BBF9-4AEE-86E9-63B987D97B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60132" y="5705031"/>
            <a:ext cx="726546" cy="655429"/>
          </a:xfrm>
          <a:prstGeom prst="rect">
            <a:avLst/>
          </a:prstGeom>
        </p:spPr>
      </p:pic>
      <p:pic>
        <p:nvPicPr>
          <p:cNvPr id="7" name="Graphique 6">
            <a:extLst>
              <a:ext uri="{FF2B5EF4-FFF2-40B4-BE49-F238E27FC236}">
                <a16:creationId xmlns:a16="http://schemas.microsoft.com/office/drawing/2014/main" xmlns="" id="{F2390C68-88A6-4D9F-8513-35C7FEB0068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673528" y="5646014"/>
            <a:ext cx="726547" cy="704923"/>
          </a:xfrm>
          <a:prstGeom prst="rect">
            <a:avLst/>
          </a:prstGeom>
        </p:spPr>
      </p:pic>
      <p:pic>
        <p:nvPicPr>
          <p:cNvPr id="24" name="Image 23">
            <a:extLst>
              <a:ext uri="{FF2B5EF4-FFF2-40B4-BE49-F238E27FC236}">
                <a16:creationId xmlns:a16="http://schemas.microsoft.com/office/drawing/2014/main" xmlns="" id="{986419D1-E7AA-4AE9-810E-37471BE2128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391" t="3046" r="5517" b="-1069"/>
          <a:stretch/>
        </p:blipFill>
        <p:spPr>
          <a:xfrm>
            <a:off x="6716631" y="3181618"/>
            <a:ext cx="2825720" cy="3178834"/>
          </a:xfrm>
          <a:prstGeom prst="rect">
            <a:avLst/>
          </a:prstGeom>
          <a:effectLst/>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xmlns="" id="{58E6732F-6817-49F5-B9DC-7859373E12FD}"/>
              </a:ext>
            </a:extLst>
          </p:cNvPr>
          <p:cNvSpPr txBox="1"/>
          <p:nvPr/>
        </p:nvSpPr>
        <p:spPr>
          <a:xfrm>
            <a:off x="473074" y="1359546"/>
            <a:ext cx="9069277" cy="1755224"/>
          </a:xfrm>
          <a:prstGeom prst="rect">
            <a:avLst/>
          </a:prstGeom>
          <a:noFill/>
        </p:spPr>
        <p:txBody>
          <a:bodyPr wrap="square" rtlCol="0">
            <a:spAutoFit/>
          </a:bodyPr>
          <a:lstStyle/>
          <a:p>
            <a:pPr marL="285750" lvl="1" indent="-285750">
              <a:lnSpc>
                <a:spcPts val="2200"/>
              </a:lnSpc>
              <a:spcBef>
                <a:spcPts val="525"/>
              </a:spcBef>
              <a:spcAft>
                <a:spcPts val="600"/>
              </a:spcAft>
              <a:buClr>
                <a:srgbClr val="F8CBAD"/>
              </a:buClr>
              <a:buSzPct val="120000"/>
              <a:buFont typeface="Arial" panose="020B0604020202020204" pitchFamily="34" charset="0"/>
              <a:buChar char="•"/>
              <a:defRPr/>
            </a:pPr>
            <a:r>
              <a:rPr lang="fr-FR" altLang="fr-FR" sz="1600" b="1" dirty="0"/>
              <a:t>Maintenir le patrimoine remarquable et quotidien, les qualités des paysages</a:t>
            </a:r>
            <a:br>
              <a:rPr lang="fr-FR" altLang="fr-FR" sz="1600" b="1" dirty="0"/>
            </a:br>
            <a:r>
              <a:rPr lang="fr-FR" altLang="fr-FR" sz="1200" dirty="0">
                <a:solidFill>
                  <a:prstClr val="black"/>
                </a:solidFill>
                <a:latin typeface="Calibri Light"/>
              </a:rPr>
              <a:t>Au-delà des sites emblématiques reconnus et protégés, le patrimoine bâti ancien du territoire comporte des éléments bâtis modestes et souvent communs lorsqu’on les considère individuellement mais qui font sens lorsqu’ils sont appréhendés dans leur ensemble (fermes à cour fermée, ensemble de maisons rurales et continuité bâtie de brique dans les villages, etc.). De même, pour maintenir l’identité et la typicité rural et agricole du territoire, le patrimoine ordinaire ou « petit patrimoine », le patrimoine lié à l’eau, les arbres remarquables, feront l’objet de protection, valorisation voire restauration.</a:t>
            </a:r>
            <a:endParaRPr lang="fr-FR" sz="1200" b="1" u="sng" dirty="0">
              <a:solidFill>
                <a:prstClr val="black"/>
              </a:solidFill>
              <a:latin typeface="Calibri Light"/>
            </a:endParaRPr>
          </a:p>
        </p:txBody>
      </p:sp>
      <p:sp>
        <p:nvSpPr>
          <p:cNvPr id="29" name="Espace réservé du texte 5">
            <a:extLst>
              <a:ext uri="{FF2B5EF4-FFF2-40B4-BE49-F238E27FC236}">
                <a16:creationId xmlns:a16="http://schemas.microsoft.com/office/drawing/2014/main" xmlns="" id="{2A530E93-08C5-46D7-95EF-1303EC9AF3BA}"/>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cxnSp>
        <p:nvCxnSpPr>
          <p:cNvPr id="10" name="Connecteur droit 9">
            <a:extLst>
              <a:ext uri="{FF2B5EF4-FFF2-40B4-BE49-F238E27FC236}">
                <a16:creationId xmlns:a16="http://schemas.microsoft.com/office/drawing/2014/main" xmlns="" id="{23EBA702-CB62-496A-B698-588F0197AF0C}"/>
              </a:ext>
            </a:extLst>
          </p:cNvPr>
          <p:cNvCxnSpPr/>
          <p:nvPr/>
        </p:nvCxnSpPr>
        <p:spPr>
          <a:xfrm>
            <a:off x="3539901" y="3290190"/>
            <a:ext cx="0" cy="2958204"/>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xmlns="" id="{D69C8F4D-44AF-45F1-9F6F-5AECCED0E660}"/>
              </a:ext>
            </a:extLst>
          </p:cNvPr>
          <p:cNvCxnSpPr>
            <a:cxnSpLocks/>
          </p:cNvCxnSpPr>
          <p:nvPr/>
        </p:nvCxnSpPr>
        <p:spPr>
          <a:xfrm>
            <a:off x="1186004" y="4771172"/>
            <a:ext cx="5033727" cy="0"/>
          </a:xfrm>
          <a:prstGeom prst="line">
            <a:avLst/>
          </a:prstGeom>
          <a:ln w="25400">
            <a:solidFill>
              <a:srgbClr val="F8CBAD"/>
            </a:solidFill>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xmlns="" id="{7E9251E0-CDC8-40BA-8B5D-6F15CDC15857}"/>
              </a:ext>
            </a:extLst>
          </p:cNvPr>
          <p:cNvSpPr/>
          <p:nvPr/>
        </p:nvSpPr>
        <p:spPr>
          <a:xfrm>
            <a:off x="527236" y="3938158"/>
            <a:ext cx="2934458" cy="646331"/>
          </a:xfrm>
          <a:prstGeom prst="rect">
            <a:avLst/>
          </a:prstGeom>
        </p:spPr>
        <p:txBody>
          <a:bodyPr wrap="none">
            <a:spAutoFit/>
          </a:bodyPr>
          <a:lstStyle/>
          <a:p>
            <a:pPr lvl="1" algn="r"/>
            <a:r>
              <a:rPr lang="fr-FR" altLang="fr-FR" sz="1200" dirty="0"/>
              <a:t>Valoriser et conserver les éléments</a:t>
            </a:r>
            <a:br>
              <a:rPr lang="fr-FR" altLang="fr-FR" sz="1200" dirty="0"/>
            </a:br>
            <a:r>
              <a:rPr lang="fr-FR" altLang="fr-FR" sz="1200" dirty="0"/>
              <a:t>de patrimoine local et du quotidien</a:t>
            </a:r>
            <a:br>
              <a:rPr lang="fr-FR" altLang="fr-FR" sz="1200" dirty="0"/>
            </a:br>
            <a:r>
              <a:rPr lang="fr-FR" altLang="fr-FR" sz="1200" dirty="0"/>
              <a:t>ainsi que leur paysage d’inscription</a:t>
            </a:r>
          </a:p>
        </p:txBody>
      </p:sp>
      <p:sp>
        <p:nvSpPr>
          <p:cNvPr id="13" name="Rectangle 12">
            <a:extLst>
              <a:ext uri="{FF2B5EF4-FFF2-40B4-BE49-F238E27FC236}">
                <a16:creationId xmlns:a16="http://schemas.microsoft.com/office/drawing/2014/main" xmlns="" id="{13B42BD6-2C4A-4D5F-911F-2E66A5206E66}"/>
              </a:ext>
            </a:extLst>
          </p:cNvPr>
          <p:cNvSpPr/>
          <p:nvPr/>
        </p:nvSpPr>
        <p:spPr>
          <a:xfrm>
            <a:off x="3618109" y="3944815"/>
            <a:ext cx="2993448"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Conserver la qualité urbaine, paysagère </a:t>
            </a:r>
            <a:br>
              <a:rPr lang="fr-FR" altLang="fr-FR" sz="1200" dirty="0"/>
            </a:br>
            <a:r>
              <a:rPr lang="fr-FR" altLang="fr-FR" sz="1200" dirty="0"/>
              <a:t>et architecturale des Monuments historiques</a:t>
            </a:r>
            <a:br>
              <a:rPr lang="fr-FR" altLang="fr-FR" sz="1200" dirty="0"/>
            </a:br>
            <a:r>
              <a:rPr lang="fr-FR" altLang="fr-FR" sz="1200" dirty="0"/>
              <a:t>et de leurs abords</a:t>
            </a:r>
            <a:endParaRPr lang="fr-FR" sz="1200" dirty="0"/>
          </a:p>
        </p:txBody>
      </p:sp>
      <p:sp>
        <p:nvSpPr>
          <p:cNvPr id="14" name="Rectangle 13">
            <a:extLst>
              <a:ext uri="{FF2B5EF4-FFF2-40B4-BE49-F238E27FC236}">
                <a16:creationId xmlns:a16="http://schemas.microsoft.com/office/drawing/2014/main" xmlns="" id="{B344DC54-6D43-4B11-A064-D932BDAF5FA2}"/>
              </a:ext>
            </a:extLst>
          </p:cNvPr>
          <p:cNvSpPr/>
          <p:nvPr/>
        </p:nvSpPr>
        <p:spPr>
          <a:xfrm>
            <a:off x="877973" y="4999683"/>
            <a:ext cx="2583721" cy="646331"/>
          </a:xfrm>
          <a:prstGeom prst="rect">
            <a:avLst/>
          </a:prstGeom>
        </p:spPr>
        <p:txBody>
          <a:bodyPr wrap="none">
            <a:spAutoFit/>
          </a:bodyPr>
          <a:lstStyle/>
          <a:p>
            <a:pPr lvl="1" algn="r"/>
            <a:r>
              <a:rPr lang="fr-FR" sz="1200" dirty="0"/>
              <a:t>Valoriser et conserver </a:t>
            </a:r>
            <a:br>
              <a:rPr lang="fr-FR" sz="1200" dirty="0"/>
            </a:br>
            <a:r>
              <a:rPr lang="fr-FR" sz="1200" dirty="0"/>
              <a:t>les éléments végétaux </a:t>
            </a:r>
            <a:br>
              <a:rPr lang="fr-FR" sz="1200" dirty="0"/>
            </a:br>
            <a:r>
              <a:rPr lang="fr-FR" sz="1200" dirty="0"/>
              <a:t>et les mares en cœur de village</a:t>
            </a:r>
            <a:endParaRPr lang="fr-FR" altLang="fr-FR" sz="1200" dirty="0"/>
          </a:p>
        </p:txBody>
      </p:sp>
      <p:sp>
        <p:nvSpPr>
          <p:cNvPr id="16" name="Rectangle 15">
            <a:extLst>
              <a:ext uri="{FF2B5EF4-FFF2-40B4-BE49-F238E27FC236}">
                <a16:creationId xmlns:a16="http://schemas.microsoft.com/office/drawing/2014/main" xmlns="" id="{ED2703E2-9DBC-47B7-B40C-211B6BD9B15F}"/>
              </a:ext>
            </a:extLst>
          </p:cNvPr>
          <p:cNvSpPr/>
          <p:nvPr/>
        </p:nvSpPr>
        <p:spPr>
          <a:xfrm>
            <a:off x="3618109" y="4999683"/>
            <a:ext cx="2582374"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Maintenir les courtils et les espaces </a:t>
            </a:r>
            <a:br>
              <a:rPr lang="fr-FR" altLang="fr-FR" sz="1200" dirty="0"/>
            </a:br>
            <a:r>
              <a:rPr lang="fr-FR" altLang="fr-FR" sz="1200" dirty="0"/>
              <a:t>de transition entre les terres agricoles </a:t>
            </a:r>
            <a:br>
              <a:rPr lang="fr-FR" altLang="fr-FR" sz="1200" dirty="0"/>
            </a:br>
            <a:r>
              <a:rPr lang="fr-FR" altLang="fr-FR" sz="1200" dirty="0"/>
              <a:t>et les villages</a:t>
            </a:r>
            <a:endParaRPr lang="fr-FR" sz="1200" dirty="0"/>
          </a:p>
        </p:txBody>
      </p:sp>
      <p:pic>
        <p:nvPicPr>
          <p:cNvPr id="18" name="Graphique 17">
            <a:extLst>
              <a:ext uri="{FF2B5EF4-FFF2-40B4-BE49-F238E27FC236}">
                <a16:creationId xmlns:a16="http://schemas.microsoft.com/office/drawing/2014/main" xmlns="" id="{174A2645-A8F9-4F2D-8E4E-0CC397AFB40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60072" y="3261162"/>
            <a:ext cx="244837" cy="244837"/>
          </a:xfrm>
          <a:prstGeom prst="rect">
            <a:avLst/>
          </a:prstGeom>
        </p:spPr>
      </p:pic>
    </p:spTree>
    <p:extLst>
      <p:ext uri="{BB962C8B-B14F-4D97-AF65-F5344CB8AC3E}">
        <p14:creationId xmlns:p14="http://schemas.microsoft.com/office/powerpoint/2010/main" val="1295165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u texte 5">
            <a:extLst>
              <a:ext uri="{FF2B5EF4-FFF2-40B4-BE49-F238E27FC236}">
                <a16:creationId xmlns:a16="http://schemas.microsoft.com/office/drawing/2014/main" xmlns="" id="{2A530E93-08C5-46D7-95EF-1303EC9AF3BA}"/>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graphicFrame>
        <p:nvGraphicFramePr>
          <p:cNvPr id="19" name="Tableau 18">
            <a:extLst>
              <a:ext uri="{FF2B5EF4-FFF2-40B4-BE49-F238E27FC236}">
                <a16:creationId xmlns:a16="http://schemas.microsoft.com/office/drawing/2014/main" xmlns="" id="{F7DCC3B9-5D50-4917-A2DB-F5A0B44CABD5}"/>
              </a:ext>
            </a:extLst>
          </p:cNvPr>
          <p:cNvGraphicFramePr>
            <a:graphicFrameLocks noGrp="1"/>
          </p:cNvGraphicFramePr>
          <p:nvPr>
            <p:extLst>
              <p:ext uri="{D42A27DB-BD31-4B8C-83A1-F6EECF244321}">
                <p14:modId xmlns:p14="http://schemas.microsoft.com/office/powerpoint/2010/main" val="2029602731"/>
              </p:ext>
            </p:extLst>
          </p:nvPr>
        </p:nvGraphicFramePr>
        <p:xfrm>
          <a:off x="562864" y="1524566"/>
          <a:ext cx="8983472" cy="4663440"/>
        </p:xfrm>
        <a:graphic>
          <a:graphicData uri="http://schemas.openxmlformats.org/drawingml/2006/table">
            <a:tbl>
              <a:tblPr firstRow="1" bandRow="1">
                <a:tableStyleId>{7E9639D4-E3E2-4D34-9284-5A2195B3D0D7}</a:tableStyleId>
              </a:tblPr>
              <a:tblGrid>
                <a:gridCol w="1779120">
                  <a:extLst>
                    <a:ext uri="{9D8B030D-6E8A-4147-A177-3AD203B41FA5}">
                      <a16:colId xmlns:a16="http://schemas.microsoft.com/office/drawing/2014/main" xmlns="" val="4266618649"/>
                    </a:ext>
                  </a:extLst>
                </a:gridCol>
                <a:gridCol w="1772816">
                  <a:extLst>
                    <a:ext uri="{9D8B030D-6E8A-4147-A177-3AD203B41FA5}">
                      <a16:colId xmlns:a16="http://schemas.microsoft.com/office/drawing/2014/main" xmlns="" val="3540483445"/>
                    </a:ext>
                  </a:extLst>
                </a:gridCol>
                <a:gridCol w="1744824">
                  <a:extLst>
                    <a:ext uri="{9D8B030D-6E8A-4147-A177-3AD203B41FA5}">
                      <a16:colId xmlns:a16="http://schemas.microsoft.com/office/drawing/2014/main" xmlns="" val="2972996296"/>
                    </a:ext>
                  </a:extLst>
                </a:gridCol>
                <a:gridCol w="1856792">
                  <a:extLst>
                    <a:ext uri="{9D8B030D-6E8A-4147-A177-3AD203B41FA5}">
                      <a16:colId xmlns:a16="http://schemas.microsoft.com/office/drawing/2014/main" xmlns="" val="4033746293"/>
                    </a:ext>
                  </a:extLst>
                </a:gridCol>
                <a:gridCol w="1829920">
                  <a:extLst>
                    <a:ext uri="{9D8B030D-6E8A-4147-A177-3AD203B41FA5}">
                      <a16:colId xmlns:a16="http://schemas.microsoft.com/office/drawing/2014/main" xmlns="" val="3516906106"/>
                    </a:ext>
                  </a:extLst>
                </a:gridCol>
              </a:tblGrid>
              <a:tr h="370840">
                <a:tc>
                  <a:txBody>
                    <a:bodyPr/>
                    <a:lstStyle/>
                    <a:p>
                      <a:pPr algn="ctr">
                        <a:lnSpc>
                          <a:spcPct val="100000"/>
                        </a:lnSpc>
                        <a:buFontTx/>
                        <a:buNone/>
                      </a:pPr>
                      <a:r>
                        <a:rPr lang="fr-FR" sz="1400" dirty="0"/>
                        <a:t>Poursuivre les actions de la Communauté de communes dans ses domaines de compétences</a:t>
                      </a:r>
                    </a:p>
                  </a:txBody>
                  <a:tcPr/>
                </a:tc>
                <a:tc>
                  <a:txBody>
                    <a:bodyPr/>
                    <a:lstStyle/>
                    <a:p>
                      <a:pPr algn="ctr">
                        <a:lnSpc>
                          <a:spcPct val="100000"/>
                        </a:lnSpc>
                        <a:buFontTx/>
                        <a:buNone/>
                      </a:pPr>
                      <a:r>
                        <a:rPr lang="fr-FR" sz="1400" dirty="0"/>
                        <a:t>Assurer le maintien et le développement des activités et de l’emploi</a:t>
                      </a:r>
                    </a:p>
                  </a:txBody>
                  <a:tcPr/>
                </a:tc>
                <a:tc>
                  <a:txBody>
                    <a:bodyPr/>
                    <a:lstStyle/>
                    <a:p>
                      <a:pPr algn="ctr">
                        <a:lnSpc>
                          <a:spcPct val="100000"/>
                        </a:lnSpc>
                        <a:buFontTx/>
                        <a:buNone/>
                      </a:pPr>
                      <a:r>
                        <a:rPr lang="fr-FR" sz="1400" dirty="0"/>
                        <a:t>Agriculture : valoriser et diversifier les filières locales </a:t>
                      </a:r>
                    </a:p>
                    <a:p>
                      <a:pPr algn="ctr">
                        <a:lnSpc>
                          <a:spcPct val="100000"/>
                        </a:lnSpc>
                        <a:buFontTx/>
                        <a:buNone/>
                      </a:pPr>
                      <a:endParaRPr lang="fr-FR" sz="1400" dirty="0"/>
                    </a:p>
                  </a:txBody>
                  <a:tcPr/>
                </a:tc>
                <a:tc>
                  <a:txBody>
                    <a:bodyPr/>
                    <a:lstStyle/>
                    <a:p>
                      <a:pPr algn="ctr">
                        <a:lnSpc>
                          <a:spcPct val="100000"/>
                        </a:lnSpc>
                        <a:buFontTx/>
                        <a:buNone/>
                      </a:pPr>
                      <a:r>
                        <a:rPr lang="fr-FR" sz="1400" dirty="0"/>
                        <a:t>Valoriser les espaces urbains existants, centres-villes et cœurs de bourgs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Maintenir le patrimoine remarquable et quotidien, les qualités des paysages</a:t>
                      </a:r>
                    </a:p>
                    <a:p>
                      <a:pPr algn="ctr">
                        <a:lnSpc>
                          <a:spcPct val="100000"/>
                        </a:lnSpc>
                        <a:buFontTx/>
                        <a:buNone/>
                      </a:pPr>
                      <a:endParaRPr lang="fr-FR" sz="1400" dirty="0"/>
                    </a:p>
                  </a:txBody>
                  <a:tcPr/>
                </a:tc>
                <a:extLst>
                  <a:ext uri="{0D108BD9-81ED-4DB2-BD59-A6C34878D82A}">
                    <a16:rowId xmlns:a16="http://schemas.microsoft.com/office/drawing/2014/main" xmlns="" val="3124022392"/>
                  </a:ext>
                </a:extLst>
              </a:tr>
              <a:tr h="370840">
                <a:tc>
                  <a:txBody>
                    <a:bodyPr/>
                    <a:lstStyle/>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txBody>
                  <a:tcPr>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kern="1200" dirty="0">
                        <a:solidFill>
                          <a:schemeClr val="tx1"/>
                        </a:solidFill>
                        <a:latin typeface="+mn-lt"/>
                        <a:ea typeface="+mn-ea"/>
                        <a:cs typeface="+mn-cs"/>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kern="1200" dirty="0">
                        <a:solidFill>
                          <a:schemeClr val="tx1"/>
                        </a:solidFill>
                        <a:latin typeface="+mn-lt"/>
                        <a:ea typeface="+mn-ea"/>
                        <a:cs typeface="+mn-cs"/>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kern="1200" dirty="0">
                        <a:solidFill>
                          <a:schemeClr val="tx1"/>
                        </a:solidFill>
                        <a:latin typeface="+mn-lt"/>
                        <a:ea typeface="+mn-ea"/>
                        <a:cs typeface="+mn-cs"/>
                      </a:endParaRPr>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xmlns="" val="2761667862"/>
                  </a:ext>
                </a:extLst>
              </a:tr>
            </a:tbl>
          </a:graphicData>
        </a:graphic>
      </p:graphicFrame>
    </p:spTree>
    <p:extLst>
      <p:ext uri="{BB962C8B-B14F-4D97-AF65-F5344CB8AC3E}">
        <p14:creationId xmlns:p14="http://schemas.microsoft.com/office/powerpoint/2010/main" val="2346096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LE PADD</a:t>
            </a:r>
          </a:p>
        </p:txBody>
      </p:sp>
      <p:sp>
        <p:nvSpPr>
          <p:cNvPr id="7" name="Espace réservé du texte 5">
            <a:extLst>
              <a:ext uri="{FF2B5EF4-FFF2-40B4-BE49-F238E27FC236}">
                <a16:creationId xmlns:a16="http://schemas.microsoft.com/office/drawing/2014/main" xmlns="" id="{5B797F36-992B-4836-9CA0-8EFA3AFDCF15}"/>
              </a:ext>
            </a:extLst>
          </p:cNvPr>
          <p:cNvSpPr txBox="1">
            <a:spLocks/>
          </p:cNvSpPr>
          <p:nvPr/>
        </p:nvSpPr>
        <p:spPr>
          <a:xfrm>
            <a:off x="468186" y="2186966"/>
            <a:ext cx="6919441"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39200"/>
                </a:highlight>
              </a:rPr>
              <a:t>1. Montdidier, Roye : deux bassins de vie et d’emploi d’échelle régionale, à conforter</a:t>
            </a:r>
          </a:p>
        </p:txBody>
      </p:sp>
      <p:sp>
        <p:nvSpPr>
          <p:cNvPr id="8" name="Espace réservé du texte 5">
            <a:extLst>
              <a:ext uri="{FF2B5EF4-FFF2-40B4-BE49-F238E27FC236}">
                <a16:creationId xmlns:a16="http://schemas.microsoft.com/office/drawing/2014/main" xmlns="" id="{2E6D5142-A17C-46BA-87E5-6670CC013228}"/>
              </a:ext>
            </a:extLst>
          </p:cNvPr>
          <p:cNvSpPr txBox="1">
            <a:spLocks/>
          </p:cNvSpPr>
          <p:nvPr/>
        </p:nvSpPr>
        <p:spPr>
          <a:xfrm>
            <a:off x="468187" y="3171614"/>
            <a:ext cx="828651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valoriser les ressources locales, coordonner les actions déjà engagées</a:t>
            </a:r>
          </a:p>
        </p:txBody>
      </p:sp>
      <p:sp>
        <p:nvSpPr>
          <p:cNvPr id="11" name="Espace réservé du texte 5">
            <a:extLst>
              <a:ext uri="{FF2B5EF4-FFF2-40B4-BE49-F238E27FC236}">
                <a16:creationId xmlns:a16="http://schemas.microsoft.com/office/drawing/2014/main" xmlns="" id="{4229403A-9C1A-4395-8BD8-09BCCAF3ECD2}"/>
              </a:ext>
            </a:extLst>
          </p:cNvPr>
          <p:cNvSpPr txBox="1">
            <a:spLocks/>
          </p:cNvSpPr>
          <p:nvPr/>
        </p:nvSpPr>
        <p:spPr>
          <a:xfrm>
            <a:off x="468187" y="4229681"/>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sp>
        <p:nvSpPr>
          <p:cNvPr id="10" name="Espace réservé du texte 6">
            <a:extLst>
              <a:ext uri="{FF2B5EF4-FFF2-40B4-BE49-F238E27FC236}">
                <a16:creationId xmlns:a16="http://schemas.microsoft.com/office/drawing/2014/main" xmlns="" id="{40865996-B004-4D03-8FD2-5764B4FB946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GRANDES ORIENTATIONS DU PADD POUR LA </a:t>
            </a:r>
          </a:p>
        </p:txBody>
      </p:sp>
      <p:pic>
        <p:nvPicPr>
          <p:cNvPr id="12" name="Picture 2" descr="RÃ©sultat de recherche d'images pour &quot;logo grand roye&quot;">
            <a:extLst>
              <a:ext uri="{FF2B5EF4-FFF2-40B4-BE49-F238E27FC236}">
                <a16:creationId xmlns:a16="http://schemas.microsoft.com/office/drawing/2014/main" xmlns="" id="{EAB0E814-83B6-44C3-98F4-95A2D809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45" y="828675"/>
            <a:ext cx="2825719" cy="790683"/>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que 13">
            <a:extLst>
              <a:ext uri="{FF2B5EF4-FFF2-40B4-BE49-F238E27FC236}">
                <a16:creationId xmlns:a16="http://schemas.microsoft.com/office/drawing/2014/main" xmlns="" id="{CC538135-685F-4F33-8B9A-02F71CD334F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637" y="4446180"/>
            <a:ext cx="365549" cy="365549"/>
          </a:xfrm>
          <a:prstGeom prst="rect">
            <a:avLst/>
          </a:prstGeom>
        </p:spPr>
      </p:pic>
    </p:spTree>
    <p:extLst>
      <p:ext uri="{BB962C8B-B14F-4D97-AF65-F5344CB8AC3E}">
        <p14:creationId xmlns:p14="http://schemas.microsoft.com/office/powerpoint/2010/main" val="2419073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19" name="ZoneTexte 18">
            <a:extLst>
              <a:ext uri="{FF2B5EF4-FFF2-40B4-BE49-F238E27FC236}">
                <a16:creationId xmlns:a16="http://schemas.microsoft.com/office/drawing/2014/main" xmlns="" id="{426FBC44-CE04-4D01-B527-4ED7697AA5C9}"/>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9" name="Rectangle 8">
            <a:extLst>
              <a:ext uri="{FF2B5EF4-FFF2-40B4-BE49-F238E27FC236}">
                <a16:creationId xmlns:a16="http://schemas.microsoft.com/office/drawing/2014/main" xmlns="" id="{81547DA8-498D-4D7E-B022-49CB17914B64}"/>
              </a:ext>
            </a:extLst>
          </p:cNvPr>
          <p:cNvSpPr/>
          <p:nvPr/>
        </p:nvSpPr>
        <p:spPr>
          <a:xfrm>
            <a:off x="1023041" y="2981722"/>
            <a:ext cx="8139620" cy="35105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28883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1. INTRODUCTION</a:t>
            </a:r>
          </a:p>
        </p:txBody>
      </p:sp>
      <p:pic>
        <p:nvPicPr>
          <p:cNvPr id="5" name="Image 4">
            <a:extLst>
              <a:ext uri="{FF2B5EF4-FFF2-40B4-BE49-F238E27FC236}">
                <a16:creationId xmlns:a16="http://schemas.microsoft.com/office/drawing/2014/main" xmlns="" id="{97EB6287-812A-42F1-9C32-1D89126F87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8" t="37345" r="1888" b="8905"/>
          <a:stretch/>
        </p:blipFill>
        <p:spPr>
          <a:xfrm>
            <a:off x="285750" y="1828800"/>
            <a:ext cx="9334500" cy="3686176"/>
          </a:xfrm>
          <a:prstGeom prst="rect">
            <a:avLst/>
          </a:prstGeom>
        </p:spPr>
      </p:pic>
      <p:sp>
        <p:nvSpPr>
          <p:cNvPr id="6" name="Rectangle 5">
            <a:extLst>
              <a:ext uri="{FF2B5EF4-FFF2-40B4-BE49-F238E27FC236}">
                <a16:creationId xmlns:a16="http://schemas.microsoft.com/office/drawing/2014/main" xmlns="" id="{624DCACF-114A-44AE-84F3-77182AFEF617}"/>
              </a:ext>
            </a:extLst>
          </p:cNvPr>
          <p:cNvSpPr/>
          <p:nvPr/>
        </p:nvSpPr>
        <p:spPr>
          <a:xfrm>
            <a:off x="342900" y="1236859"/>
            <a:ext cx="1638590" cy="523220"/>
          </a:xfrm>
          <a:prstGeom prst="rect">
            <a:avLst/>
          </a:prstGeom>
        </p:spPr>
        <p:txBody>
          <a:bodyPr wrap="none">
            <a:spAutoFit/>
          </a:bodyPr>
          <a:lstStyle/>
          <a:p>
            <a:pPr algn="ctr"/>
            <a:r>
              <a:rPr lang="fr-FR" sz="1400" b="1" dirty="0">
                <a:solidFill>
                  <a:schemeClr val="accent1"/>
                </a:solidFill>
                <a:latin typeface="Montserrat" panose="02000505000000020004" pitchFamily="2" charset="0"/>
              </a:rPr>
              <a:t>RAPPORT DE </a:t>
            </a:r>
          </a:p>
          <a:p>
            <a:pPr algn="ctr"/>
            <a:r>
              <a:rPr lang="fr-FR" sz="1400" b="1" dirty="0">
                <a:solidFill>
                  <a:schemeClr val="accent1"/>
                </a:solidFill>
                <a:latin typeface="Montserrat" panose="02000505000000020004" pitchFamily="2" charset="0"/>
              </a:rPr>
              <a:t>PRÉSENTATION</a:t>
            </a:r>
            <a:endParaRPr lang="fr-FR" sz="1400" dirty="0">
              <a:solidFill>
                <a:schemeClr val="accent1"/>
              </a:solidFill>
            </a:endParaRPr>
          </a:p>
        </p:txBody>
      </p:sp>
      <p:sp>
        <p:nvSpPr>
          <p:cNvPr id="8" name="Rectangle 7">
            <a:extLst>
              <a:ext uri="{FF2B5EF4-FFF2-40B4-BE49-F238E27FC236}">
                <a16:creationId xmlns:a16="http://schemas.microsoft.com/office/drawing/2014/main" xmlns="" id="{0DF0CB09-86BC-47C2-AEBF-EF6263B385A5}"/>
              </a:ext>
            </a:extLst>
          </p:cNvPr>
          <p:cNvSpPr/>
          <p:nvPr/>
        </p:nvSpPr>
        <p:spPr>
          <a:xfrm>
            <a:off x="2579245" y="1351159"/>
            <a:ext cx="715260" cy="307777"/>
          </a:xfrm>
          <a:prstGeom prst="rect">
            <a:avLst/>
          </a:prstGeom>
        </p:spPr>
        <p:txBody>
          <a:bodyPr wrap="none">
            <a:spAutoFit/>
          </a:bodyPr>
          <a:lstStyle/>
          <a:p>
            <a:pPr algn="ctr"/>
            <a:r>
              <a:rPr lang="fr-FR" sz="1400" b="1" dirty="0">
                <a:solidFill>
                  <a:schemeClr val="accent1"/>
                </a:solidFill>
                <a:latin typeface="Montserrat" panose="02000505000000020004" pitchFamily="2" charset="0"/>
              </a:rPr>
              <a:t>PADD</a:t>
            </a:r>
            <a:endParaRPr lang="fr-FR" sz="1400" dirty="0">
              <a:solidFill>
                <a:schemeClr val="accent1"/>
              </a:solidFill>
            </a:endParaRPr>
          </a:p>
        </p:txBody>
      </p:sp>
      <p:sp>
        <p:nvSpPr>
          <p:cNvPr id="9" name="Rectangle 8">
            <a:extLst>
              <a:ext uri="{FF2B5EF4-FFF2-40B4-BE49-F238E27FC236}">
                <a16:creationId xmlns:a16="http://schemas.microsoft.com/office/drawing/2014/main" xmlns="" id="{3FFE82BE-8232-4290-A9EE-9F84273E9EBD}"/>
              </a:ext>
            </a:extLst>
          </p:cNvPr>
          <p:cNvSpPr/>
          <p:nvPr/>
        </p:nvSpPr>
        <p:spPr>
          <a:xfrm>
            <a:off x="3849795" y="1351159"/>
            <a:ext cx="1608134" cy="307777"/>
          </a:xfrm>
          <a:prstGeom prst="rect">
            <a:avLst/>
          </a:prstGeom>
        </p:spPr>
        <p:txBody>
          <a:bodyPr wrap="none">
            <a:spAutoFit/>
          </a:bodyPr>
          <a:lstStyle/>
          <a:p>
            <a:pPr algn="ctr"/>
            <a:r>
              <a:rPr lang="fr-FR" sz="1400" b="1" dirty="0">
                <a:solidFill>
                  <a:schemeClr val="accent1"/>
                </a:solidFill>
                <a:latin typeface="Montserrat" panose="02000505000000020004" pitchFamily="2" charset="0"/>
              </a:rPr>
              <a:t>ORIENTATIONS</a:t>
            </a:r>
            <a:endParaRPr lang="fr-FR" sz="1400" dirty="0">
              <a:solidFill>
                <a:schemeClr val="accent1"/>
              </a:solidFill>
            </a:endParaRPr>
          </a:p>
        </p:txBody>
      </p:sp>
      <p:sp>
        <p:nvSpPr>
          <p:cNvPr id="10" name="Rectangle 9">
            <a:extLst>
              <a:ext uri="{FF2B5EF4-FFF2-40B4-BE49-F238E27FC236}">
                <a16:creationId xmlns:a16="http://schemas.microsoft.com/office/drawing/2014/main" xmlns="" id="{AC4D061A-4645-40F7-B19E-EE20560ECC42}"/>
              </a:ext>
            </a:extLst>
          </p:cNvPr>
          <p:cNvSpPr/>
          <p:nvPr/>
        </p:nvSpPr>
        <p:spPr>
          <a:xfrm>
            <a:off x="5752429" y="1236859"/>
            <a:ext cx="2106667" cy="523220"/>
          </a:xfrm>
          <a:prstGeom prst="rect">
            <a:avLst/>
          </a:prstGeom>
        </p:spPr>
        <p:txBody>
          <a:bodyPr wrap="none">
            <a:spAutoFit/>
          </a:bodyPr>
          <a:lstStyle/>
          <a:p>
            <a:pPr algn="ctr"/>
            <a:r>
              <a:rPr lang="fr-FR" sz="1400" b="1" dirty="0">
                <a:solidFill>
                  <a:schemeClr val="accent1"/>
                </a:solidFill>
                <a:latin typeface="Montserrat" panose="02000505000000020004" pitchFamily="2" charset="0"/>
              </a:rPr>
              <a:t>RÈGLEMENT</a:t>
            </a:r>
          </a:p>
          <a:p>
            <a:pPr algn="ctr"/>
            <a:r>
              <a:rPr lang="fr-FR" sz="1400" b="1" dirty="0">
                <a:solidFill>
                  <a:schemeClr val="accent1"/>
                </a:solidFill>
                <a:latin typeface="Montserrat" panose="02000505000000020004" pitchFamily="2" charset="0"/>
              </a:rPr>
              <a:t>&gt;&gt; PLAN DE ZONAGE</a:t>
            </a:r>
            <a:endParaRPr lang="fr-FR" sz="1400" dirty="0">
              <a:solidFill>
                <a:schemeClr val="accent1"/>
              </a:solidFill>
            </a:endParaRPr>
          </a:p>
        </p:txBody>
      </p:sp>
      <p:sp>
        <p:nvSpPr>
          <p:cNvPr id="11" name="Rectangle 10">
            <a:extLst>
              <a:ext uri="{FF2B5EF4-FFF2-40B4-BE49-F238E27FC236}">
                <a16:creationId xmlns:a16="http://schemas.microsoft.com/office/drawing/2014/main" xmlns="" id="{B6AD763C-B985-4A48-9AE3-905F4D2A622C}"/>
              </a:ext>
            </a:extLst>
          </p:cNvPr>
          <p:cNvSpPr/>
          <p:nvPr/>
        </p:nvSpPr>
        <p:spPr>
          <a:xfrm>
            <a:off x="8382293" y="1351159"/>
            <a:ext cx="1085555" cy="307777"/>
          </a:xfrm>
          <a:prstGeom prst="rect">
            <a:avLst/>
          </a:prstGeom>
        </p:spPr>
        <p:txBody>
          <a:bodyPr wrap="none">
            <a:spAutoFit/>
          </a:bodyPr>
          <a:lstStyle/>
          <a:p>
            <a:pPr algn="ctr"/>
            <a:r>
              <a:rPr lang="fr-FR" sz="1400" b="1" dirty="0">
                <a:solidFill>
                  <a:schemeClr val="accent1"/>
                </a:solidFill>
                <a:latin typeface="Montserrat" panose="02000505000000020004" pitchFamily="2" charset="0"/>
              </a:rPr>
              <a:t>ANNEXES</a:t>
            </a:r>
            <a:endParaRPr lang="fr-FR" sz="1400" dirty="0">
              <a:solidFill>
                <a:schemeClr val="accent1"/>
              </a:solidFill>
            </a:endParaRPr>
          </a:p>
        </p:txBody>
      </p:sp>
    </p:spTree>
    <p:extLst>
      <p:ext uri="{BB962C8B-B14F-4D97-AF65-F5344CB8AC3E}">
        <p14:creationId xmlns:p14="http://schemas.microsoft.com/office/powerpoint/2010/main" val="1731716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xmlns="" id="{FA129F01-BF64-4749-9BD0-C865696F03A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683078" y="5071915"/>
            <a:ext cx="719842" cy="654402"/>
          </a:xfrm>
          <a:prstGeom prst="rect">
            <a:avLst/>
          </a:prstGeom>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908839"/>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br>
              <a:rPr lang="fr-FR" altLang="fr-FR" sz="1600" b="1" dirty="0"/>
            </a:br>
            <a:r>
              <a:rPr lang="fr-FR" altLang="fr-FR" sz="1200" dirty="0">
                <a:solidFill>
                  <a:prstClr val="black"/>
                </a:solidFill>
                <a:latin typeface="Calibri Light"/>
              </a:rPr>
              <a:t>En matière de développement territorial, la qualité des infrastructures numériques ainsi que le niveau de déploiement du haut débit constituent un pilier de l’attractivité, qu’elle soit résidentielle ou économique.</a:t>
            </a:r>
            <a:endParaRPr lang="fr-FR" sz="1200" b="1" u="sng" dirty="0">
              <a:solidFill>
                <a:prstClr val="black"/>
              </a:solidFill>
              <a:latin typeface="Calibri Light"/>
            </a:endParaRPr>
          </a:p>
        </p:txBody>
      </p:sp>
      <p:sp>
        <p:nvSpPr>
          <p:cNvPr id="30" name="Espace réservé du texte 5">
            <a:extLst>
              <a:ext uri="{FF2B5EF4-FFF2-40B4-BE49-F238E27FC236}">
                <a16:creationId xmlns:a16="http://schemas.microsoft.com/office/drawing/2014/main" xmlns="" id="{2F17CFCC-BEF8-40EA-83F6-289CF54A3113}"/>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2" name="Connecteur droit 11">
            <a:extLst>
              <a:ext uri="{FF2B5EF4-FFF2-40B4-BE49-F238E27FC236}">
                <a16:creationId xmlns:a16="http://schemas.microsoft.com/office/drawing/2014/main" xmlns="" id="{FB56AD61-6B2F-4C58-B99A-997467F068FA}"/>
              </a:ext>
            </a:extLst>
          </p:cNvPr>
          <p:cNvCxnSpPr/>
          <p:nvPr/>
        </p:nvCxnSpPr>
        <p:spPr>
          <a:xfrm>
            <a:off x="3539901" y="2650738"/>
            <a:ext cx="0" cy="2958204"/>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3" name="Connecteur droit 12">
            <a:extLst>
              <a:ext uri="{FF2B5EF4-FFF2-40B4-BE49-F238E27FC236}">
                <a16:creationId xmlns:a16="http://schemas.microsoft.com/office/drawing/2014/main" xmlns="" id="{CBE96A57-4BCB-4DBF-8272-9F7FBFC8F6B0}"/>
              </a:ext>
            </a:extLst>
          </p:cNvPr>
          <p:cNvCxnSpPr>
            <a:cxnSpLocks/>
          </p:cNvCxnSpPr>
          <p:nvPr/>
        </p:nvCxnSpPr>
        <p:spPr>
          <a:xfrm>
            <a:off x="1186004" y="4131720"/>
            <a:ext cx="503372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xmlns="" id="{2364E765-28B6-47E5-8AD0-B8C40D8B4C40}"/>
              </a:ext>
            </a:extLst>
          </p:cNvPr>
          <p:cNvSpPr/>
          <p:nvPr/>
        </p:nvSpPr>
        <p:spPr>
          <a:xfrm>
            <a:off x="509284" y="3298706"/>
            <a:ext cx="2952410" cy="646331"/>
          </a:xfrm>
          <a:prstGeom prst="rect">
            <a:avLst/>
          </a:prstGeom>
        </p:spPr>
        <p:txBody>
          <a:bodyPr wrap="none">
            <a:spAutoFit/>
          </a:bodyPr>
          <a:lstStyle/>
          <a:p>
            <a:pPr lvl="1" algn="r"/>
            <a:r>
              <a:rPr lang="fr-FR" altLang="fr-FR" sz="1200" dirty="0"/>
              <a:t>Développer la couverture numérique</a:t>
            </a:r>
            <a:br>
              <a:rPr lang="fr-FR" altLang="fr-FR" sz="1200" dirty="0"/>
            </a:br>
            <a:r>
              <a:rPr lang="fr-FR" altLang="fr-FR" sz="1200" dirty="0"/>
              <a:t>pour en faire un facteur </a:t>
            </a:r>
            <a:br>
              <a:rPr lang="fr-FR" altLang="fr-FR" sz="1200" dirty="0"/>
            </a:br>
            <a:r>
              <a:rPr lang="fr-FR" altLang="fr-FR" sz="1200" dirty="0"/>
              <a:t>d’attractivité résidentielle</a:t>
            </a:r>
          </a:p>
        </p:txBody>
      </p:sp>
      <p:sp>
        <p:nvSpPr>
          <p:cNvPr id="16" name="Rectangle 15">
            <a:extLst>
              <a:ext uri="{FF2B5EF4-FFF2-40B4-BE49-F238E27FC236}">
                <a16:creationId xmlns:a16="http://schemas.microsoft.com/office/drawing/2014/main" xmlns="" id="{5D634615-1704-477D-8A2C-E189AC6CD442}"/>
              </a:ext>
            </a:extLst>
          </p:cNvPr>
          <p:cNvSpPr/>
          <p:nvPr/>
        </p:nvSpPr>
        <p:spPr>
          <a:xfrm>
            <a:off x="3618109" y="3305363"/>
            <a:ext cx="2720938" cy="830997"/>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Faire de la qualité numérique un facteur </a:t>
            </a:r>
            <a:br>
              <a:rPr lang="fr-FR" altLang="fr-FR" sz="1200" dirty="0"/>
            </a:br>
            <a:r>
              <a:rPr lang="fr-FR" altLang="fr-FR" sz="1200" dirty="0"/>
              <a:t>d’attractivité économique : télétravail, </a:t>
            </a:r>
            <a:br>
              <a:rPr lang="fr-FR" altLang="fr-FR" sz="1200" dirty="0"/>
            </a:br>
            <a:r>
              <a:rPr lang="fr-FR" altLang="fr-FR" sz="1200" dirty="0"/>
              <a:t>entreprises, travailleurs indépendants, </a:t>
            </a:r>
            <a:br>
              <a:rPr lang="fr-FR" altLang="fr-FR" sz="1200" dirty="0"/>
            </a:br>
            <a:r>
              <a:rPr lang="fr-FR" altLang="fr-FR" sz="1200" dirty="0"/>
              <a:t>e-tourisme</a:t>
            </a:r>
            <a:endParaRPr lang="fr-FR" sz="1200" dirty="0"/>
          </a:p>
        </p:txBody>
      </p:sp>
      <p:sp>
        <p:nvSpPr>
          <p:cNvPr id="17" name="Rectangle 16">
            <a:extLst>
              <a:ext uri="{FF2B5EF4-FFF2-40B4-BE49-F238E27FC236}">
                <a16:creationId xmlns:a16="http://schemas.microsoft.com/office/drawing/2014/main" xmlns="" id="{7D846D54-91EA-4F5B-942F-05D34F97EE0C}"/>
              </a:ext>
            </a:extLst>
          </p:cNvPr>
          <p:cNvSpPr/>
          <p:nvPr/>
        </p:nvSpPr>
        <p:spPr>
          <a:xfrm>
            <a:off x="834436" y="4360231"/>
            <a:ext cx="2627258" cy="461665"/>
          </a:xfrm>
          <a:prstGeom prst="rect">
            <a:avLst/>
          </a:prstGeom>
        </p:spPr>
        <p:txBody>
          <a:bodyPr wrap="none">
            <a:spAutoFit/>
          </a:bodyPr>
          <a:lstStyle/>
          <a:p>
            <a:pPr lvl="1" algn="r"/>
            <a:r>
              <a:rPr lang="fr-FR" sz="1200" dirty="0"/>
              <a:t>Développer l’apprentissage </a:t>
            </a:r>
            <a:br>
              <a:rPr lang="fr-FR" sz="1200" dirty="0"/>
            </a:br>
            <a:r>
              <a:rPr lang="fr-FR" sz="1200" dirty="0"/>
              <a:t>du numérique chez les enfants</a:t>
            </a:r>
            <a:endParaRPr lang="fr-FR" altLang="fr-FR" sz="1200" dirty="0"/>
          </a:p>
        </p:txBody>
      </p:sp>
      <p:sp>
        <p:nvSpPr>
          <p:cNvPr id="18" name="Rectangle 17">
            <a:extLst>
              <a:ext uri="{FF2B5EF4-FFF2-40B4-BE49-F238E27FC236}">
                <a16:creationId xmlns:a16="http://schemas.microsoft.com/office/drawing/2014/main" xmlns="" id="{4A7383EC-06D0-4FC3-AFDA-858F9585D47D}"/>
              </a:ext>
            </a:extLst>
          </p:cNvPr>
          <p:cNvSpPr/>
          <p:nvPr/>
        </p:nvSpPr>
        <p:spPr>
          <a:xfrm>
            <a:off x="3618109" y="4360231"/>
            <a:ext cx="3018647" cy="646331"/>
          </a:xfrm>
          <a:prstGeom prst="rect">
            <a:avLst/>
          </a:prstGeom>
        </p:spPr>
        <p:txBody>
          <a:bodyPr wrap="none">
            <a:spAutoFit/>
          </a:bodyPr>
          <a:lstStyle/>
          <a:p>
            <a:pPr marL="0" lvl="1">
              <a:spcBef>
                <a:spcPts val="525"/>
              </a:spcBef>
              <a:spcAft>
                <a:spcPts val="600"/>
              </a:spcAft>
              <a:buClr>
                <a:schemeClr val="accent2"/>
              </a:buClr>
              <a:buSzPct val="120000"/>
              <a:defRPr/>
            </a:pPr>
            <a:r>
              <a:rPr lang="fr-FR" sz="1200" dirty="0"/>
              <a:t>Imaginer de nouveaux services aux habitants </a:t>
            </a:r>
            <a:br>
              <a:rPr lang="fr-FR" sz="1200" dirty="0"/>
            </a:br>
            <a:r>
              <a:rPr lang="fr-FR" sz="1200" dirty="0"/>
              <a:t>e-santé, e-éducation, e-administration,</a:t>
            </a:r>
            <a:br>
              <a:rPr lang="fr-FR" sz="1200" dirty="0"/>
            </a:br>
            <a:r>
              <a:rPr lang="fr-FR" sz="1200" dirty="0"/>
              <a:t>services à la ville</a:t>
            </a:r>
          </a:p>
        </p:txBody>
      </p:sp>
      <p:pic>
        <p:nvPicPr>
          <p:cNvPr id="19" name="Graphique 18">
            <a:extLst>
              <a:ext uri="{FF2B5EF4-FFF2-40B4-BE49-F238E27FC236}">
                <a16:creationId xmlns:a16="http://schemas.microsoft.com/office/drawing/2014/main" xmlns="" id="{A2A3EE15-FC48-4054-BE0B-CE0E836DB18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60072" y="2621710"/>
            <a:ext cx="244837" cy="244837"/>
          </a:xfrm>
          <a:prstGeom prst="rect">
            <a:avLst/>
          </a:prstGeom>
        </p:spPr>
      </p:pic>
      <p:pic>
        <p:nvPicPr>
          <p:cNvPr id="2" name="Graphique 1">
            <a:extLst>
              <a:ext uri="{FF2B5EF4-FFF2-40B4-BE49-F238E27FC236}">
                <a16:creationId xmlns:a16="http://schemas.microsoft.com/office/drawing/2014/main" xmlns="" id="{726FCA23-DC35-41F8-97FD-38C3A11DFAA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790858" y="2653445"/>
            <a:ext cx="560250" cy="435411"/>
          </a:xfrm>
          <a:prstGeom prst="rect">
            <a:avLst/>
          </a:prstGeom>
        </p:spPr>
      </p:pic>
      <p:pic>
        <p:nvPicPr>
          <p:cNvPr id="3" name="Graphique 2">
            <a:extLst>
              <a:ext uri="{FF2B5EF4-FFF2-40B4-BE49-F238E27FC236}">
                <a16:creationId xmlns:a16="http://schemas.microsoft.com/office/drawing/2014/main" xmlns="" id="{48A3014B-3D8B-4ED9-9A29-D33E49C01EA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672709" y="2535102"/>
            <a:ext cx="678259" cy="696813"/>
          </a:xfrm>
          <a:prstGeom prst="rect">
            <a:avLst/>
          </a:prstGeom>
        </p:spPr>
      </p:pic>
      <p:pic>
        <p:nvPicPr>
          <p:cNvPr id="4" name="Graphique 3">
            <a:extLst>
              <a:ext uri="{FF2B5EF4-FFF2-40B4-BE49-F238E27FC236}">
                <a16:creationId xmlns:a16="http://schemas.microsoft.com/office/drawing/2014/main" xmlns="" id="{2C592C87-DF09-4705-85BD-67606F6E10C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76883" y="5071915"/>
            <a:ext cx="719842" cy="654402"/>
          </a:xfrm>
          <a:prstGeom prst="rect">
            <a:avLst/>
          </a:prstGeom>
        </p:spPr>
      </p:pic>
      <p:pic>
        <p:nvPicPr>
          <p:cNvPr id="6146" name="Picture 2" descr="http://www.somme.fr/sites/www.prod/files/styles/asset_image_diaporama_www_somme_fr/public/assets/images/img_7352.jpg?itok=xVF-6njk?timestamp=1543841448758">
            <a:extLst>
              <a:ext uri="{FF2B5EF4-FFF2-40B4-BE49-F238E27FC236}">
                <a16:creationId xmlns:a16="http://schemas.microsoft.com/office/drawing/2014/main" xmlns="" id="{4B83F5E9-8A04-4021-8A2D-CC4386406EF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634" r="28652"/>
          <a:stretch/>
        </p:blipFill>
        <p:spPr bwMode="auto">
          <a:xfrm>
            <a:off x="6714962" y="2621710"/>
            <a:ext cx="2827389" cy="310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887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9" name="Rectangle 8">
            <a:extLst>
              <a:ext uri="{FF2B5EF4-FFF2-40B4-BE49-F238E27FC236}">
                <a16:creationId xmlns:a16="http://schemas.microsoft.com/office/drawing/2014/main" xmlns="" id="{81547DA8-498D-4D7E-B022-49CB17914B64}"/>
              </a:ext>
            </a:extLst>
          </p:cNvPr>
          <p:cNvSpPr/>
          <p:nvPr/>
        </p:nvSpPr>
        <p:spPr>
          <a:xfrm>
            <a:off x="1023041" y="3429000"/>
            <a:ext cx="8139620" cy="30632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FD90ECBA-0D44-4C3A-8374-F392505665C4}"/>
              </a:ext>
            </a:extLst>
          </p:cNvPr>
          <p:cNvSpPr/>
          <p:nvPr/>
        </p:nvSpPr>
        <p:spPr>
          <a:xfrm>
            <a:off x="1023041" y="2496058"/>
            <a:ext cx="8139620" cy="44566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066AE628-7627-4AA0-BFAA-C5C29E47FDDD}"/>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16" name="Rectangle 15">
            <a:extLst>
              <a:ext uri="{FF2B5EF4-FFF2-40B4-BE49-F238E27FC236}">
                <a16:creationId xmlns:a16="http://schemas.microsoft.com/office/drawing/2014/main" xmlns="" id="{816CD871-D4EC-4AC0-8B5D-B3A8A50D04F4}"/>
              </a:ext>
            </a:extLst>
          </p:cNvPr>
          <p:cNvSpPr/>
          <p:nvPr/>
        </p:nvSpPr>
        <p:spPr>
          <a:xfrm>
            <a:off x="454968" y="1131684"/>
            <a:ext cx="9069277" cy="14730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99848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1755224"/>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br>
              <a:rPr lang="fr-FR" altLang="fr-FR" sz="1600" b="1" dirty="0"/>
            </a:br>
            <a:r>
              <a:rPr lang="fr-FR" altLang="fr-FR" sz="1200" dirty="0">
                <a:solidFill>
                  <a:prstClr val="black"/>
                </a:solidFill>
                <a:latin typeface="Calibri Light"/>
              </a:rPr>
              <a:t>Dans le cadre du Schéma régional de développement économique, d'innovation et d'internationalisation (SRDEII), la région a définit une feuille de route stratégique pour les Hauts-de-France, au service d'une priorité majeure : l'emploi. </a:t>
            </a:r>
            <a:br>
              <a:rPr lang="fr-FR" altLang="fr-FR" sz="1200" dirty="0">
                <a:solidFill>
                  <a:prstClr val="black"/>
                </a:solidFill>
                <a:latin typeface="Calibri Light"/>
              </a:rPr>
            </a:br>
            <a:r>
              <a:rPr lang="fr-FR" altLang="fr-FR" sz="1200" dirty="0">
                <a:solidFill>
                  <a:prstClr val="black"/>
                </a:solidFill>
                <a:latin typeface="Calibri Light"/>
              </a:rPr>
              <a:t>Dans ce cadre, la stratégie régionale de développement économique est articulée autour d’un d’axes stratégiques dont un des objectifs est de faire des Hauts-de-France un territoire pionnier de la </a:t>
            </a:r>
            <a:r>
              <a:rPr lang="fr-FR" altLang="fr-FR" sz="1200" i="1" dirty="0">
                <a:solidFill>
                  <a:prstClr val="black"/>
                </a:solidFill>
                <a:latin typeface="Calibri Light"/>
              </a:rPr>
              <a:t>3</a:t>
            </a:r>
            <a:r>
              <a:rPr lang="fr-FR" altLang="fr-FR" sz="1200" i="1" baseline="30000" dirty="0">
                <a:solidFill>
                  <a:prstClr val="black"/>
                </a:solidFill>
                <a:latin typeface="Calibri Light"/>
              </a:rPr>
              <a:t>ème</a:t>
            </a:r>
            <a:r>
              <a:rPr lang="fr-FR" altLang="fr-FR" sz="1200" i="1" dirty="0">
                <a:solidFill>
                  <a:prstClr val="black"/>
                </a:solidFill>
                <a:latin typeface="Calibri Light"/>
              </a:rPr>
              <a:t> Révolution Industrielle </a:t>
            </a:r>
            <a:r>
              <a:rPr lang="fr-FR" altLang="fr-FR" sz="1200" dirty="0">
                <a:solidFill>
                  <a:prstClr val="black"/>
                </a:solidFill>
                <a:latin typeface="Calibri Light"/>
              </a:rPr>
              <a:t>et orienter son développement vers l’industrie du futur, l’efficacité énergétique, l’économie circulaire ou encore l’économie de la fonctionnalité.</a:t>
            </a:r>
            <a:endParaRPr lang="fr-FR" sz="1200" b="1" u="sng" dirty="0">
              <a:solidFill>
                <a:prstClr val="black"/>
              </a:solidFill>
              <a:latin typeface="Calibri Light"/>
            </a:endParaRPr>
          </a:p>
        </p:txBody>
      </p:sp>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0" name="Connecteur droit 9">
            <a:extLst>
              <a:ext uri="{FF2B5EF4-FFF2-40B4-BE49-F238E27FC236}">
                <a16:creationId xmlns:a16="http://schemas.microsoft.com/office/drawing/2014/main" xmlns="" id="{93497AA5-18DE-42EA-9A63-1CBA20DC3833}"/>
              </a:ext>
            </a:extLst>
          </p:cNvPr>
          <p:cNvCxnSpPr>
            <a:cxnSpLocks/>
          </p:cNvCxnSpPr>
          <p:nvPr/>
        </p:nvCxnSpPr>
        <p:spPr>
          <a:xfrm>
            <a:off x="3539901" y="3022173"/>
            <a:ext cx="0" cy="336910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22AFE12B-8A50-4671-B3CE-CA29C5B3B237}"/>
              </a:ext>
            </a:extLst>
          </p:cNvPr>
          <p:cNvCxnSpPr>
            <a:cxnSpLocks/>
          </p:cNvCxnSpPr>
          <p:nvPr/>
        </p:nvCxnSpPr>
        <p:spPr>
          <a:xfrm>
            <a:off x="1186004" y="4701354"/>
            <a:ext cx="503372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0212FE31-CBB0-4BAE-8FDD-480FC41E64CD}"/>
              </a:ext>
            </a:extLst>
          </p:cNvPr>
          <p:cNvSpPr/>
          <p:nvPr/>
        </p:nvSpPr>
        <p:spPr>
          <a:xfrm>
            <a:off x="-77160" y="3775033"/>
            <a:ext cx="3538854" cy="830997"/>
          </a:xfrm>
          <a:prstGeom prst="rect">
            <a:avLst/>
          </a:prstGeom>
        </p:spPr>
        <p:txBody>
          <a:bodyPr wrap="none">
            <a:spAutoFit/>
          </a:bodyPr>
          <a:lstStyle/>
          <a:p>
            <a:pPr lvl="1" algn="r"/>
            <a:r>
              <a:rPr lang="fr-FR" altLang="fr-FR" sz="1200" dirty="0"/>
              <a:t>Orienter la diversification de l’économie locale</a:t>
            </a:r>
            <a:br>
              <a:rPr lang="fr-FR" altLang="fr-FR" sz="1200" dirty="0"/>
            </a:br>
            <a:r>
              <a:rPr lang="fr-FR" altLang="fr-FR" sz="1200" dirty="0"/>
              <a:t>vers le développement du secteur</a:t>
            </a:r>
            <a:br>
              <a:rPr lang="fr-FR" altLang="fr-FR" sz="1200" dirty="0"/>
            </a:br>
            <a:r>
              <a:rPr lang="fr-FR" altLang="fr-FR" sz="1200" dirty="0"/>
              <a:t>des énergies renouvelables : énergie solaire,</a:t>
            </a:r>
            <a:br>
              <a:rPr lang="fr-FR" altLang="fr-FR" sz="1200" dirty="0"/>
            </a:br>
            <a:r>
              <a:rPr lang="fr-FR" altLang="fr-FR" sz="1200" dirty="0"/>
              <a:t>biométhane, recyclage de matériaux</a:t>
            </a:r>
          </a:p>
        </p:txBody>
      </p:sp>
      <p:sp>
        <p:nvSpPr>
          <p:cNvPr id="15" name="Rectangle 14">
            <a:extLst>
              <a:ext uri="{FF2B5EF4-FFF2-40B4-BE49-F238E27FC236}">
                <a16:creationId xmlns:a16="http://schemas.microsoft.com/office/drawing/2014/main" xmlns="" id="{68A02843-5070-4D2D-A992-1B692EB37060}"/>
              </a:ext>
            </a:extLst>
          </p:cNvPr>
          <p:cNvSpPr/>
          <p:nvPr/>
        </p:nvSpPr>
        <p:spPr>
          <a:xfrm>
            <a:off x="3618109" y="3781690"/>
            <a:ext cx="2760243"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S’appuyer sur les outils régionaux </a:t>
            </a:r>
            <a:br>
              <a:rPr lang="fr-FR" altLang="fr-FR" sz="1200" dirty="0"/>
            </a:br>
            <a:r>
              <a:rPr lang="fr-FR" altLang="fr-FR" sz="1200" dirty="0"/>
              <a:t>pour participer à la dynamique régionale </a:t>
            </a:r>
            <a:br>
              <a:rPr lang="fr-FR" altLang="fr-FR" sz="1200" dirty="0"/>
            </a:br>
            <a:r>
              <a:rPr lang="fr-FR" altLang="fr-FR" sz="1200" dirty="0"/>
              <a:t>de transition énergétique</a:t>
            </a:r>
            <a:endParaRPr lang="fr-FR" sz="1200" dirty="0"/>
          </a:p>
        </p:txBody>
      </p:sp>
      <p:sp>
        <p:nvSpPr>
          <p:cNvPr id="16" name="Rectangle 15">
            <a:extLst>
              <a:ext uri="{FF2B5EF4-FFF2-40B4-BE49-F238E27FC236}">
                <a16:creationId xmlns:a16="http://schemas.microsoft.com/office/drawing/2014/main" xmlns="" id="{ECA2AFE4-32F7-4C74-8ADD-B7643086A91C}"/>
              </a:ext>
            </a:extLst>
          </p:cNvPr>
          <p:cNvSpPr/>
          <p:nvPr/>
        </p:nvSpPr>
        <p:spPr>
          <a:xfrm>
            <a:off x="360397" y="4836558"/>
            <a:ext cx="3101297" cy="830997"/>
          </a:xfrm>
          <a:prstGeom prst="rect">
            <a:avLst/>
          </a:prstGeom>
        </p:spPr>
        <p:txBody>
          <a:bodyPr wrap="none">
            <a:spAutoFit/>
          </a:bodyPr>
          <a:lstStyle/>
          <a:p>
            <a:pPr lvl="1" algn="r"/>
            <a:r>
              <a:rPr lang="fr-FR" sz="1200" dirty="0"/>
              <a:t>Poursuivre la réflexion intercommunale</a:t>
            </a:r>
            <a:br>
              <a:rPr lang="fr-FR" sz="1200" dirty="0"/>
            </a:br>
            <a:r>
              <a:rPr lang="fr-FR" sz="1200" dirty="0"/>
              <a:t>sur l’implantation des éoliennes</a:t>
            </a:r>
            <a:br>
              <a:rPr lang="fr-FR" sz="1200" dirty="0"/>
            </a:br>
            <a:r>
              <a:rPr lang="fr-FR" sz="1200" dirty="0"/>
              <a:t>en favorisant le développement</a:t>
            </a:r>
            <a:br>
              <a:rPr lang="fr-FR" sz="1200" dirty="0"/>
            </a:br>
            <a:r>
              <a:rPr lang="fr-FR" sz="1200" dirty="0"/>
              <a:t>de projets partenariaux</a:t>
            </a:r>
            <a:endParaRPr lang="fr-FR" altLang="fr-FR" sz="1200" dirty="0"/>
          </a:p>
        </p:txBody>
      </p:sp>
      <p:pic>
        <p:nvPicPr>
          <p:cNvPr id="18" name="Graphique 17">
            <a:extLst>
              <a:ext uri="{FF2B5EF4-FFF2-40B4-BE49-F238E27FC236}">
                <a16:creationId xmlns:a16="http://schemas.microsoft.com/office/drawing/2014/main" xmlns="" id="{B446DA20-18AA-4671-A7F9-ECCD61761F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0072" y="3098037"/>
            <a:ext cx="244837" cy="244837"/>
          </a:xfrm>
          <a:prstGeom prst="rect">
            <a:avLst/>
          </a:prstGeom>
        </p:spPr>
      </p:pic>
      <p:pic>
        <p:nvPicPr>
          <p:cNvPr id="2" name="Graphique 1">
            <a:extLst>
              <a:ext uri="{FF2B5EF4-FFF2-40B4-BE49-F238E27FC236}">
                <a16:creationId xmlns:a16="http://schemas.microsoft.com/office/drawing/2014/main" xmlns="" id="{81E16F42-1BA3-4CBD-89F1-6F2AA057B7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22615" y="3007886"/>
            <a:ext cx="516409" cy="626710"/>
          </a:xfrm>
          <a:prstGeom prst="rect">
            <a:avLst/>
          </a:prstGeom>
        </p:spPr>
      </p:pic>
      <p:pic>
        <p:nvPicPr>
          <p:cNvPr id="3" name="Graphique 2">
            <a:extLst>
              <a:ext uri="{FF2B5EF4-FFF2-40B4-BE49-F238E27FC236}">
                <a16:creationId xmlns:a16="http://schemas.microsoft.com/office/drawing/2014/main" xmlns="" id="{46BA91EF-585E-403A-A8DD-08792748930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02867" y="3022173"/>
            <a:ext cx="1052513" cy="685800"/>
          </a:xfrm>
          <a:prstGeom prst="rect">
            <a:avLst/>
          </a:prstGeom>
        </p:spPr>
      </p:pic>
      <p:pic>
        <p:nvPicPr>
          <p:cNvPr id="5" name="Graphique 4">
            <a:extLst>
              <a:ext uri="{FF2B5EF4-FFF2-40B4-BE49-F238E27FC236}">
                <a16:creationId xmlns:a16="http://schemas.microsoft.com/office/drawing/2014/main" xmlns="" id="{643767B4-0F23-4F49-90F6-E6F57C10D58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909731" y="5701663"/>
            <a:ext cx="479931" cy="689610"/>
          </a:xfrm>
          <a:prstGeom prst="rect">
            <a:avLst/>
          </a:prstGeom>
        </p:spPr>
      </p:pic>
      <p:sp>
        <p:nvSpPr>
          <p:cNvPr id="17" name="Rectangle 16">
            <a:extLst>
              <a:ext uri="{FF2B5EF4-FFF2-40B4-BE49-F238E27FC236}">
                <a16:creationId xmlns:a16="http://schemas.microsoft.com/office/drawing/2014/main" xmlns="" id="{44B2D28B-6BA6-43A3-8DBD-E1A09E5E09BA}"/>
              </a:ext>
            </a:extLst>
          </p:cNvPr>
          <p:cNvSpPr/>
          <p:nvPr/>
        </p:nvSpPr>
        <p:spPr>
          <a:xfrm>
            <a:off x="7437325" y="3127065"/>
            <a:ext cx="2105026" cy="3139321"/>
          </a:xfrm>
          <a:prstGeom prst="rect">
            <a:avLst/>
          </a:prstGeom>
        </p:spPr>
        <p:txBody>
          <a:bodyPr wrap="square">
            <a:spAutoFit/>
          </a:bodyPr>
          <a:lstStyle/>
          <a:p>
            <a:r>
              <a:rPr lang="fr-FR" i="1" dirty="0">
                <a:latin typeface="+mj-lt"/>
              </a:rPr>
              <a:t>La 2</a:t>
            </a:r>
            <a:r>
              <a:rPr lang="fr-FR" i="1" baseline="30000" dirty="0">
                <a:latin typeface="+mj-lt"/>
              </a:rPr>
              <a:t>ème</a:t>
            </a:r>
            <a:r>
              <a:rPr lang="fr-FR" i="1" dirty="0">
                <a:latin typeface="+mj-lt"/>
              </a:rPr>
              <a:t> révolution industrielle est en train de disparaître, et nous avons besoin d’un tout nouveau récit économique pouvant nous mener vers un avenir plus équitable et durable.</a:t>
            </a:r>
          </a:p>
          <a:p>
            <a:endParaRPr lang="fr-FR" i="1" dirty="0">
              <a:latin typeface="+mj-lt"/>
            </a:endParaRPr>
          </a:p>
          <a:p>
            <a:r>
              <a:rPr lang="fr-FR" dirty="0">
                <a:latin typeface="+mj-lt"/>
              </a:rPr>
              <a:t>Jeremy Rifkin</a:t>
            </a:r>
          </a:p>
        </p:txBody>
      </p:sp>
      <p:pic>
        <p:nvPicPr>
          <p:cNvPr id="19" name="Image 18">
            <a:extLst>
              <a:ext uri="{FF2B5EF4-FFF2-40B4-BE49-F238E27FC236}">
                <a16:creationId xmlns:a16="http://schemas.microsoft.com/office/drawing/2014/main" xmlns="" id="{A05300A3-9F07-4AFB-977A-80F897F8B7AC}"/>
              </a:ext>
            </a:extLst>
          </p:cNvPr>
          <p:cNvPicPr>
            <a:picLocks noChangeAspect="1"/>
          </p:cNvPicPr>
          <p:nvPr/>
        </p:nvPicPr>
        <p:blipFill rotWithShape="1">
          <a:blip r:embed="rId11"/>
          <a:srcRect r="79485" b="85618"/>
          <a:stretch/>
        </p:blipFill>
        <p:spPr>
          <a:xfrm>
            <a:off x="6781863" y="2932268"/>
            <a:ext cx="636713" cy="567421"/>
          </a:xfrm>
          <a:prstGeom prst="rect">
            <a:avLst/>
          </a:prstGeom>
        </p:spPr>
      </p:pic>
      <p:cxnSp>
        <p:nvCxnSpPr>
          <p:cNvPr id="20" name="Connecteur droit 19">
            <a:extLst>
              <a:ext uri="{FF2B5EF4-FFF2-40B4-BE49-F238E27FC236}">
                <a16:creationId xmlns:a16="http://schemas.microsoft.com/office/drawing/2014/main" xmlns="" id="{82D937AB-69BE-4BE4-82C9-13BF1BA5AEF0}"/>
              </a:ext>
            </a:extLst>
          </p:cNvPr>
          <p:cNvCxnSpPr>
            <a:cxnSpLocks/>
          </p:cNvCxnSpPr>
          <p:nvPr/>
        </p:nvCxnSpPr>
        <p:spPr>
          <a:xfrm>
            <a:off x="7513826" y="5792470"/>
            <a:ext cx="1647525"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xmlns="" id="{493C28E3-F64D-49F4-9526-693F7759E467}"/>
              </a:ext>
            </a:extLst>
          </p:cNvPr>
          <p:cNvCxnSpPr>
            <a:cxnSpLocks/>
          </p:cNvCxnSpPr>
          <p:nvPr/>
        </p:nvCxnSpPr>
        <p:spPr>
          <a:xfrm>
            <a:off x="7513826" y="6344920"/>
            <a:ext cx="1647525"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598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9" name="Rectangle 8">
            <a:extLst>
              <a:ext uri="{FF2B5EF4-FFF2-40B4-BE49-F238E27FC236}">
                <a16:creationId xmlns:a16="http://schemas.microsoft.com/office/drawing/2014/main" xmlns="" id="{81547DA8-498D-4D7E-B022-49CB17914B64}"/>
              </a:ext>
            </a:extLst>
          </p:cNvPr>
          <p:cNvSpPr/>
          <p:nvPr/>
        </p:nvSpPr>
        <p:spPr>
          <a:xfrm>
            <a:off x="1023041" y="4108762"/>
            <a:ext cx="8139620" cy="238351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FD90ECBA-0D44-4C3A-8374-F392505665C4}"/>
              </a:ext>
            </a:extLst>
          </p:cNvPr>
          <p:cNvSpPr/>
          <p:nvPr/>
        </p:nvSpPr>
        <p:spPr>
          <a:xfrm>
            <a:off x="1023041" y="2496058"/>
            <a:ext cx="8139620" cy="9329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4E6E0082-3D9F-4B8F-B765-E450BC729009}"/>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16" name="Rectangle 15">
            <a:extLst>
              <a:ext uri="{FF2B5EF4-FFF2-40B4-BE49-F238E27FC236}">
                <a16:creationId xmlns:a16="http://schemas.microsoft.com/office/drawing/2014/main" xmlns="" id="{D22F4311-7991-4ABB-8778-F26EDCD38A09}"/>
              </a:ext>
            </a:extLst>
          </p:cNvPr>
          <p:cNvSpPr/>
          <p:nvPr/>
        </p:nvSpPr>
        <p:spPr>
          <a:xfrm>
            <a:off x="454968" y="1131684"/>
            <a:ext cx="9069277" cy="14730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23162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1190967"/>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br>
              <a:rPr lang="fr-FR" altLang="fr-FR" sz="1600" b="1" dirty="0"/>
            </a:br>
            <a:r>
              <a:rPr lang="fr-FR" altLang="fr-FR" sz="1200" dirty="0">
                <a:solidFill>
                  <a:prstClr val="black"/>
                </a:solidFill>
                <a:latin typeface="Calibri Light"/>
              </a:rPr>
              <a:t>La diversification de l’offre de logements proposée sur le territoire doit permettre de mieux répondre à la diversité des besoins en logements actuels et futurs (jeunes actifs, familles, seniors...). Elle est la condition d’un développement durable pour le territoire, d’une consolidation de son attractivité résidentielle. </a:t>
            </a:r>
            <a:endParaRPr lang="fr-FR" sz="1200" b="1" u="sng" dirty="0">
              <a:solidFill>
                <a:prstClr val="black"/>
              </a:solidFill>
              <a:latin typeface="Calibri Light"/>
            </a:endParaRPr>
          </a:p>
        </p:txBody>
      </p:sp>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0" name="Connecteur droit 9">
            <a:extLst>
              <a:ext uri="{FF2B5EF4-FFF2-40B4-BE49-F238E27FC236}">
                <a16:creationId xmlns:a16="http://schemas.microsoft.com/office/drawing/2014/main" xmlns="" id="{10009B7A-E849-43C3-BDE9-93A42E753C8C}"/>
              </a:ext>
            </a:extLst>
          </p:cNvPr>
          <p:cNvCxnSpPr/>
          <p:nvPr/>
        </p:nvCxnSpPr>
        <p:spPr>
          <a:xfrm>
            <a:off x="3539901" y="2903127"/>
            <a:ext cx="0" cy="2958204"/>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FE83F739-1E63-4B8A-85AC-88FFD1E1C753}"/>
              </a:ext>
            </a:extLst>
          </p:cNvPr>
          <p:cNvCxnSpPr>
            <a:cxnSpLocks/>
          </p:cNvCxnSpPr>
          <p:nvPr/>
        </p:nvCxnSpPr>
        <p:spPr>
          <a:xfrm>
            <a:off x="1186004" y="4384109"/>
            <a:ext cx="503372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FBA95C6B-A06C-4DA6-91FE-B2EE7FE7D3CB}"/>
              </a:ext>
            </a:extLst>
          </p:cNvPr>
          <p:cNvSpPr/>
          <p:nvPr/>
        </p:nvSpPr>
        <p:spPr>
          <a:xfrm>
            <a:off x="443560" y="3551095"/>
            <a:ext cx="3018134" cy="646331"/>
          </a:xfrm>
          <a:prstGeom prst="rect">
            <a:avLst/>
          </a:prstGeom>
        </p:spPr>
        <p:txBody>
          <a:bodyPr wrap="none">
            <a:spAutoFit/>
          </a:bodyPr>
          <a:lstStyle/>
          <a:p>
            <a:pPr lvl="1" algn="r"/>
            <a:r>
              <a:rPr lang="fr-FR" altLang="fr-FR" sz="1200" dirty="0"/>
              <a:t>Répondre aux besoins des séniors </a:t>
            </a:r>
            <a:br>
              <a:rPr lang="fr-FR" altLang="fr-FR" sz="1200" dirty="0"/>
            </a:br>
            <a:r>
              <a:rPr lang="fr-FR" altLang="fr-FR" sz="1200" dirty="0"/>
              <a:t>et développer des solutions adaptées,</a:t>
            </a:r>
            <a:br>
              <a:rPr lang="fr-FR" altLang="fr-FR" sz="1200" dirty="0"/>
            </a:br>
            <a:r>
              <a:rPr lang="fr-FR" altLang="fr-FR" sz="1200" dirty="0"/>
              <a:t>à la fois dans le neuf et l’existant</a:t>
            </a:r>
          </a:p>
        </p:txBody>
      </p:sp>
      <p:sp>
        <p:nvSpPr>
          <p:cNvPr id="15" name="Rectangle 14">
            <a:extLst>
              <a:ext uri="{FF2B5EF4-FFF2-40B4-BE49-F238E27FC236}">
                <a16:creationId xmlns:a16="http://schemas.microsoft.com/office/drawing/2014/main" xmlns="" id="{4C140536-89D5-4791-9266-831864F549BD}"/>
              </a:ext>
            </a:extLst>
          </p:cNvPr>
          <p:cNvSpPr/>
          <p:nvPr/>
        </p:nvSpPr>
        <p:spPr>
          <a:xfrm>
            <a:off x="3618109" y="3557752"/>
            <a:ext cx="2621615"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Améliorer les conditions de logements </a:t>
            </a:r>
            <a:br>
              <a:rPr lang="fr-FR" altLang="fr-FR" sz="1200" dirty="0"/>
            </a:br>
            <a:r>
              <a:rPr lang="fr-FR" altLang="fr-FR" sz="1200" dirty="0"/>
              <a:t>des ménages modestes, </a:t>
            </a:r>
            <a:br>
              <a:rPr lang="fr-FR" altLang="fr-FR" sz="1200" dirty="0"/>
            </a:br>
            <a:r>
              <a:rPr lang="fr-FR" altLang="fr-FR" sz="1200" dirty="0"/>
              <a:t>voire très modestes </a:t>
            </a:r>
            <a:endParaRPr lang="fr-FR" sz="1200" dirty="0"/>
          </a:p>
        </p:txBody>
      </p:sp>
      <p:sp>
        <p:nvSpPr>
          <p:cNvPr id="16" name="Rectangle 15">
            <a:extLst>
              <a:ext uri="{FF2B5EF4-FFF2-40B4-BE49-F238E27FC236}">
                <a16:creationId xmlns:a16="http://schemas.microsoft.com/office/drawing/2014/main" xmlns="" id="{16518756-015D-474A-81FB-5720F7DCB7F2}"/>
              </a:ext>
            </a:extLst>
          </p:cNvPr>
          <p:cNvSpPr/>
          <p:nvPr/>
        </p:nvSpPr>
        <p:spPr>
          <a:xfrm>
            <a:off x="606232" y="4612620"/>
            <a:ext cx="2855462" cy="646331"/>
          </a:xfrm>
          <a:prstGeom prst="rect">
            <a:avLst/>
          </a:prstGeom>
        </p:spPr>
        <p:txBody>
          <a:bodyPr wrap="none">
            <a:spAutoFit/>
          </a:bodyPr>
          <a:lstStyle/>
          <a:p>
            <a:pPr lvl="1" algn="r"/>
            <a:r>
              <a:rPr lang="fr-FR" sz="1200" dirty="0"/>
              <a:t>« Donner envie » aux jeunes actifs, </a:t>
            </a:r>
            <a:br>
              <a:rPr lang="fr-FR" sz="1200" dirty="0"/>
            </a:br>
            <a:r>
              <a:rPr lang="fr-FR" sz="1200" dirty="0"/>
              <a:t>aux familles, de venir s’installer</a:t>
            </a:r>
            <a:br>
              <a:rPr lang="fr-FR" sz="1200" dirty="0"/>
            </a:br>
            <a:r>
              <a:rPr lang="fr-FR" sz="1200" dirty="0"/>
              <a:t> sur le territoire et d’y rester</a:t>
            </a:r>
            <a:endParaRPr lang="fr-FR" altLang="fr-FR" sz="1200" dirty="0"/>
          </a:p>
        </p:txBody>
      </p:sp>
      <p:pic>
        <p:nvPicPr>
          <p:cNvPr id="18" name="Graphique 17">
            <a:extLst>
              <a:ext uri="{FF2B5EF4-FFF2-40B4-BE49-F238E27FC236}">
                <a16:creationId xmlns:a16="http://schemas.microsoft.com/office/drawing/2014/main" xmlns="" id="{8A698A4A-3C31-4E48-BAC6-C36BAF9B123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0072" y="2874099"/>
            <a:ext cx="244837" cy="244837"/>
          </a:xfrm>
          <a:prstGeom prst="rect">
            <a:avLst/>
          </a:prstGeom>
        </p:spPr>
      </p:pic>
      <p:pic>
        <p:nvPicPr>
          <p:cNvPr id="3" name="Graphique 2">
            <a:extLst>
              <a:ext uri="{FF2B5EF4-FFF2-40B4-BE49-F238E27FC236}">
                <a16:creationId xmlns:a16="http://schemas.microsoft.com/office/drawing/2014/main" xmlns="" id="{A23C8026-492B-4457-8B38-5AE579A2073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48997" y="2847532"/>
            <a:ext cx="577969" cy="629986"/>
          </a:xfrm>
          <a:prstGeom prst="rect">
            <a:avLst/>
          </a:prstGeom>
        </p:spPr>
      </p:pic>
      <p:pic>
        <p:nvPicPr>
          <p:cNvPr id="4" name="Graphique 3">
            <a:extLst>
              <a:ext uri="{FF2B5EF4-FFF2-40B4-BE49-F238E27FC236}">
                <a16:creationId xmlns:a16="http://schemas.microsoft.com/office/drawing/2014/main" xmlns="" id="{208B6FBB-B420-4E7D-A71A-59AAFEAAC8E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48996" y="5303694"/>
            <a:ext cx="577969" cy="601088"/>
          </a:xfrm>
          <a:prstGeom prst="rect">
            <a:avLst/>
          </a:prstGeom>
        </p:spPr>
      </p:pic>
      <p:pic>
        <p:nvPicPr>
          <p:cNvPr id="5" name="Graphique 4">
            <a:extLst>
              <a:ext uri="{FF2B5EF4-FFF2-40B4-BE49-F238E27FC236}">
                <a16:creationId xmlns:a16="http://schemas.microsoft.com/office/drawing/2014/main" xmlns="" id="{372113A2-128E-40F1-9422-97674409A80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703671" y="2827913"/>
            <a:ext cx="577969" cy="601087"/>
          </a:xfrm>
          <a:prstGeom prst="rect">
            <a:avLst/>
          </a:prstGeom>
        </p:spPr>
      </p:pic>
      <p:pic>
        <p:nvPicPr>
          <p:cNvPr id="5122" name="Picture 2" descr="Maison de retraite mÃ©dicalisÃ©e (EHPAD) Ã  Somme Korian La RiviÃ¨re Bleue">
            <a:extLst>
              <a:ext uri="{FF2B5EF4-FFF2-40B4-BE49-F238E27FC236}">
                <a16:creationId xmlns:a16="http://schemas.microsoft.com/office/drawing/2014/main" xmlns="" id="{BBA49620-A35A-4FD7-ABB0-6146F939A80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0713" r="6136"/>
          <a:stretch/>
        </p:blipFill>
        <p:spPr bwMode="auto">
          <a:xfrm>
            <a:off x="6716629" y="2847532"/>
            <a:ext cx="2825720" cy="298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390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9" name="Rectangle 8">
            <a:extLst>
              <a:ext uri="{FF2B5EF4-FFF2-40B4-BE49-F238E27FC236}">
                <a16:creationId xmlns:a16="http://schemas.microsoft.com/office/drawing/2014/main" xmlns="" id="{81547DA8-498D-4D7E-B022-49CB17914B64}"/>
              </a:ext>
            </a:extLst>
          </p:cNvPr>
          <p:cNvSpPr/>
          <p:nvPr/>
        </p:nvSpPr>
        <p:spPr>
          <a:xfrm>
            <a:off x="1023041" y="4506686"/>
            <a:ext cx="8139620" cy="19855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FD90ECBA-0D44-4C3A-8374-F392505665C4}"/>
              </a:ext>
            </a:extLst>
          </p:cNvPr>
          <p:cNvSpPr/>
          <p:nvPr/>
        </p:nvSpPr>
        <p:spPr>
          <a:xfrm>
            <a:off x="1023041" y="2496058"/>
            <a:ext cx="8139620" cy="146945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EE2D856A-BD78-4315-9C4F-4592EC156DD3}"/>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16" name="Rectangle 15">
            <a:extLst>
              <a:ext uri="{FF2B5EF4-FFF2-40B4-BE49-F238E27FC236}">
                <a16:creationId xmlns:a16="http://schemas.microsoft.com/office/drawing/2014/main" xmlns="" id="{B57FB761-16D3-48FB-A61F-292E8D2E2B53}"/>
              </a:ext>
            </a:extLst>
          </p:cNvPr>
          <p:cNvSpPr/>
          <p:nvPr/>
        </p:nvSpPr>
        <p:spPr>
          <a:xfrm>
            <a:off x="454968" y="1131684"/>
            <a:ext cx="9069277" cy="14730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1264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associÃ©e">
            <a:extLst>
              <a:ext uri="{FF2B5EF4-FFF2-40B4-BE49-F238E27FC236}">
                <a16:creationId xmlns:a16="http://schemas.microsoft.com/office/drawing/2014/main" xmlns="" id="{3E6EA558-7F14-4155-9F5A-9D65C62DA16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604"/>
          <a:stretch/>
        </p:blipFill>
        <p:spPr bwMode="auto">
          <a:xfrm>
            <a:off x="6257584" y="4630938"/>
            <a:ext cx="1687228" cy="1516969"/>
          </a:xfrm>
          <a:prstGeom prst="rect">
            <a:avLst/>
          </a:prstGeom>
          <a:noFill/>
          <a:extLst>
            <a:ext uri="{909E8E84-426E-40DD-AFC4-6F175D3DCCD1}">
              <a14:hiddenFill xmlns:a14="http://schemas.microsoft.com/office/drawing/2010/main">
                <a:solidFill>
                  <a:srgbClr val="FFFFFF"/>
                </a:solidFill>
              </a14:hiddenFill>
            </a:ext>
          </a:extLst>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1755224"/>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br>
              <a:rPr lang="fr-FR" altLang="fr-FR" sz="1600" b="1" dirty="0"/>
            </a:br>
            <a:r>
              <a:rPr lang="fr-FR" altLang="fr-FR" sz="1200" dirty="0">
                <a:solidFill>
                  <a:prstClr val="black"/>
                </a:solidFill>
                <a:latin typeface="Calibri Light"/>
              </a:rPr>
              <a:t>Malgré l’existence d’aides à la rénovation et à la réhabilitation, pour lesquelles de nombreux propriétaires de la CC du Grand Roye sont éligibles, des phénomènes de logements indignes voire insalubres existent sur le territoire. Que cela concerne les habitants actuels ou futurs du Grand Roye, la réalisation de travaux dans l’existant ou la construction de logements neufs, le manque d’informations, la méconnaissance des interlocuteurs à mobiliser, la complexité dans la constitution des dossiers de subventions ne favorisant les démarches des porteurs de projets.</a:t>
            </a:r>
            <a:endParaRPr lang="fr-FR" sz="1200" b="1" u="sng" dirty="0">
              <a:solidFill>
                <a:prstClr val="black"/>
              </a:solidFill>
              <a:latin typeface="Calibri Light"/>
            </a:endParaRPr>
          </a:p>
        </p:txBody>
      </p:sp>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0" name="Connecteur droit 9">
            <a:extLst>
              <a:ext uri="{FF2B5EF4-FFF2-40B4-BE49-F238E27FC236}">
                <a16:creationId xmlns:a16="http://schemas.microsoft.com/office/drawing/2014/main" xmlns="" id="{325296ED-8413-4F1C-A4AA-8F69FCB07DE4}"/>
              </a:ext>
            </a:extLst>
          </p:cNvPr>
          <p:cNvCxnSpPr/>
          <p:nvPr/>
        </p:nvCxnSpPr>
        <p:spPr>
          <a:xfrm>
            <a:off x="3539901" y="3136396"/>
            <a:ext cx="0" cy="2958204"/>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495720DB-98A4-4860-9245-7D113B25E9EF}"/>
              </a:ext>
            </a:extLst>
          </p:cNvPr>
          <p:cNvCxnSpPr>
            <a:cxnSpLocks/>
          </p:cNvCxnSpPr>
          <p:nvPr/>
        </p:nvCxnSpPr>
        <p:spPr>
          <a:xfrm>
            <a:off x="1186004" y="4617378"/>
            <a:ext cx="503372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4111E0B7-8564-48A5-9B69-4E88B421D509}"/>
              </a:ext>
            </a:extLst>
          </p:cNvPr>
          <p:cNvSpPr/>
          <p:nvPr/>
        </p:nvSpPr>
        <p:spPr>
          <a:xfrm>
            <a:off x="767302" y="3784364"/>
            <a:ext cx="2694392" cy="461665"/>
          </a:xfrm>
          <a:prstGeom prst="rect">
            <a:avLst/>
          </a:prstGeom>
        </p:spPr>
        <p:txBody>
          <a:bodyPr wrap="none">
            <a:spAutoFit/>
          </a:bodyPr>
          <a:lstStyle/>
          <a:p>
            <a:pPr lvl="1" algn="r"/>
            <a:r>
              <a:rPr lang="fr-FR" altLang="fr-FR" sz="1200" dirty="0"/>
              <a:t>Renforcement des interventions</a:t>
            </a:r>
            <a:br>
              <a:rPr lang="fr-FR" altLang="fr-FR" sz="1200" dirty="0"/>
            </a:br>
            <a:r>
              <a:rPr lang="fr-FR" altLang="fr-FR" sz="1200" dirty="0"/>
              <a:t>et permanences de l’ADIL</a:t>
            </a:r>
          </a:p>
        </p:txBody>
      </p:sp>
      <p:sp>
        <p:nvSpPr>
          <p:cNvPr id="15" name="Rectangle 14">
            <a:extLst>
              <a:ext uri="{FF2B5EF4-FFF2-40B4-BE49-F238E27FC236}">
                <a16:creationId xmlns:a16="http://schemas.microsoft.com/office/drawing/2014/main" xmlns="" id="{23BF4B6B-4B50-4CB0-8B18-FDBED9A08049}"/>
              </a:ext>
            </a:extLst>
          </p:cNvPr>
          <p:cNvSpPr/>
          <p:nvPr/>
        </p:nvSpPr>
        <p:spPr>
          <a:xfrm>
            <a:off x="3618109" y="3791021"/>
            <a:ext cx="2826992" cy="646331"/>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Proposer un accompagner (technique</a:t>
            </a:r>
            <a:br>
              <a:rPr lang="fr-FR" altLang="fr-FR" sz="1200" dirty="0"/>
            </a:br>
            <a:r>
              <a:rPr lang="fr-FR" altLang="fr-FR" sz="1200" dirty="0"/>
              <a:t>et financier) dans la réalisation de travaux </a:t>
            </a:r>
            <a:br>
              <a:rPr lang="fr-FR" altLang="fr-FR" sz="1200" dirty="0"/>
            </a:br>
            <a:r>
              <a:rPr lang="fr-FR" altLang="fr-FR" sz="1200" dirty="0"/>
              <a:t>(OPAH ou PIG)</a:t>
            </a:r>
            <a:endParaRPr lang="fr-FR" sz="1200" dirty="0"/>
          </a:p>
        </p:txBody>
      </p:sp>
      <p:sp>
        <p:nvSpPr>
          <p:cNvPr id="16" name="Rectangle 15">
            <a:extLst>
              <a:ext uri="{FF2B5EF4-FFF2-40B4-BE49-F238E27FC236}">
                <a16:creationId xmlns:a16="http://schemas.microsoft.com/office/drawing/2014/main" xmlns="" id="{CCD1F37F-7F0E-46ED-8395-FD4528939D25}"/>
              </a:ext>
            </a:extLst>
          </p:cNvPr>
          <p:cNvSpPr/>
          <p:nvPr/>
        </p:nvSpPr>
        <p:spPr>
          <a:xfrm>
            <a:off x="52747" y="4845889"/>
            <a:ext cx="3408947" cy="461665"/>
          </a:xfrm>
          <a:prstGeom prst="rect">
            <a:avLst/>
          </a:prstGeom>
        </p:spPr>
        <p:txBody>
          <a:bodyPr wrap="none">
            <a:spAutoFit/>
          </a:bodyPr>
          <a:lstStyle/>
          <a:p>
            <a:pPr lvl="1" algn="r"/>
            <a:r>
              <a:rPr lang="fr-FR" sz="1200" dirty="0"/>
              <a:t>Mettre en place une structure d’information</a:t>
            </a:r>
            <a:br>
              <a:rPr lang="fr-FR" sz="1200" dirty="0"/>
            </a:br>
            <a:r>
              <a:rPr lang="fr-FR" sz="1200" dirty="0"/>
              <a:t>d’une dimension adaptée au territoire</a:t>
            </a:r>
            <a:endParaRPr lang="fr-FR" altLang="fr-FR" sz="1200" dirty="0"/>
          </a:p>
        </p:txBody>
      </p:sp>
      <p:pic>
        <p:nvPicPr>
          <p:cNvPr id="18" name="Graphique 17">
            <a:extLst>
              <a:ext uri="{FF2B5EF4-FFF2-40B4-BE49-F238E27FC236}">
                <a16:creationId xmlns:a16="http://schemas.microsoft.com/office/drawing/2014/main" xmlns="" id="{C5FC7E57-12C8-4CDB-B3F8-8B2CA30C52C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0072" y="3107368"/>
            <a:ext cx="244837" cy="244837"/>
          </a:xfrm>
          <a:prstGeom prst="rect">
            <a:avLst/>
          </a:prstGeom>
        </p:spPr>
      </p:pic>
      <p:pic>
        <p:nvPicPr>
          <p:cNvPr id="19" name="Graphique 18">
            <a:extLst>
              <a:ext uri="{FF2B5EF4-FFF2-40B4-BE49-F238E27FC236}">
                <a16:creationId xmlns:a16="http://schemas.microsoft.com/office/drawing/2014/main" xmlns="" id="{3E0F2E49-FB5C-4616-8826-6BBE23062B4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36205" y="5389423"/>
            <a:ext cx="571457" cy="714321"/>
          </a:xfrm>
          <a:prstGeom prst="rect">
            <a:avLst/>
          </a:prstGeom>
        </p:spPr>
      </p:pic>
      <p:pic>
        <p:nvPicPr>
          <p:cNvPr id="3" name="Graphique 2">
            <a:extLst>
              <a:ext uri="{FF2B5EF4-FFF2-40B4-BE49-F238E27FC236}">
                <a16:creationId xmlns:a16="http://schemas.microsoft.com/office/drawing/2014/main" xmlns="" id="{2A3EA2AC-8FBD-4391-AC8E-133C149D2E5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642621" y="3127117"/>
            <a:ext cx="728465" cy="450175"/>
          </a:xfrm>
          <a:prstGeom prst="rect">
            <a:avLst/>
          </a:prstGeom>
        </p:spPr>
      </p:pic>
      <p:pic>
        <p:nvPicPr>
          <p:cNvPr id="4" name="Graphique 3">
            <a:extLst>
              <a:ext uri="{FF2B5EF4-FFF2-40B4-BE49-F238E27FC236}">
                <a16:creationId xmlns:a16="http://schemas.microsoft.com/office/drawing/2014/main" xmlns="" id="{EB4FC827-532C-4A80-984A-6F1E0DE3936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702867" y="3098656"/>
            <a:ext cx="584875" cy="608270"/>
          </a:xfrm>
          <a:prstGeom prst="rect">
            <a:avLst/>
          </a:prstGeom>
        </p:spPr>
      </p:pic>
      <p:pic>
        <p:nvPicPr>
          <p:cNvPr id="4098" name="Picture 2" descr="RÃ©sultat de recherche d'images pour &quot;maison de l'habitat&quot;">
            <a:extLst>
              <a:ext uri="{FF2B5EF4-FFF2-40B4-BE49-F238E27FC236}">
                <a16:creationId xmlns:a16="http://schemas.microsoft.com/office/drawing/2014/main" xmlns="" id="{769060EC-68D6-4C7D-9A79-529252D6FE1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1528" y="2931576"/>
            <a:ext cx="1487776" cy="9392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Ã©sultat de recherche d'images pour &quot;maison de l'habitat&quot;">
            <a:extLst>
              <a:ext uri="{FF2B5EF4-FFF2-40B4-BE49-F238E27FC236}">
                <a16:creationId xmlns:a16="http://schemas.microsoft.com/office/drawing/2014/main" xmlns="" id="{3AB799B7-1CF7-4678-92CE-DC20C9832E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5094" y="3658868"/>
            <a:ext cx="1289929" cy="11743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3A81B142-1417-4501-A2A9-0427C385418A}"/>
              </a:ext>
            </a:extLst>
          </p:cNvPr>
          <p:cNvSpPr/>
          <p:nvPr/>
        </p:nvSpPr>
        <p:spPr>
          <a:xfrm>
            <a:off x="6312873" y="5694007"/>
            <a:ext cx="556691" cy="307777"/>
          </a:xfrm>
          <a:prstGeom prst="rect">
            <a:avLst/>
          </a:prstGeom>
        </p:spPr>
        <p:txBody>
          <a:bodyPr wrap="none">
            <a:spAutoFit/>
          </a:bodyPr>
          <a:lstStyle/>
          <a:p>
            <a:r>
              <a:rPr lang="fr-FR" altLang="fr-FR" sz="1400" dirty="0"/>
              <a:t>Agen</a:t>
            </a:r>
            <a:endParaRPr lang="fr-FR" sz="1400" dirty="0"/>
          </a:p>
        </p:txBody>
      </p:sp>
      <p:sp>
        <p:nvSpPr>
          <p:cNvPr id="26" name="Rectangle 25">
            <a:extLst>
              <a:ext uri="{FF2B5EF4-FFF2-40B4-BE49-F238E27FC236}">
                <a16:creationId xmlns:a16="http://schemas.microsoft.com/office/drawing/2014/main" xmlns="" id="{29054E33-0014-4874-86C1-39BD1A05943E}"/>
              </a:ext>
            </a:extLst>
          </p:cNvPr>
          <p:cNvSpPr/>
          <p:nvPr/>
        </p:nvSpPr>
        <p:spPr>
          <a:xfrm>
            <a:off x="6841831" y="3804684"/>
            <a:ext cx="454933" cy="307777"/>
          </a:xfrm>
          <a:prstGeom prst="rect">
            <a:avLst/>
          </a:prstGeom>
        </p:spPr>
        <p:txBody>
          <a:bodyPr wrap="none">
            <a:spAutoFit/>
          </a:bodyPr>
          <a:lstStyle/>
          <a:p>
            <a:r>
              <a:rPr lang="fr-FR" altLang="fr-FR" sz="1400" dirty="0"/>
              <a:t>Pau</a:t>
            </a:r>
            <a:endParaRPr lang="fr-FR" sz="1400" dirty="0"/>
          </a:p>
        </p:txBody>
      </p:sp>
      <p:pic>
        <p:nvPicPr>
          <p:cNvPr id="4104" name="Picture 8" descr="RÃ©sultat de recherche d'images pour &quot;habiter mieux&quot;">
            <a:extLst>
              <a:ext uri="{FF2B5EF4-FFF2-40B4-BE49-F238E27FC236}">
                <a16:creationId xmlns:a16="http://schemas.microsoft.com/office/drawing/2014/main" xmlns="" id="{572D291F-4623-4148-BDA6-F2CB9EBC6D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02132" y="5178221"/>
            <a:ext cx="1046302" cy="113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043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9" name="Rectangle 8">
            <a:extLst>
              <a:ext uri="{FF2B5EF4-FFF2-40B4-BE49-F238E27FC236}">
                <a16:creationId xmlns:a16="http://schemas.microsoft.com/office/drawing/2014/main" xmlns="" id="{81547DA8-498D-4D7E-B022-49CB17914B64}"/>
              </a:ext>
            </a:extLst>
          </p:cNvPr>
          <p:cNvSpPr/>
          <p:nvPr/>
        </p:nvSpPr>
        <p:spPr>
          <a:xfrm>
            <a:off x="1023041" y="5075852"/>
            <a:ext cx="8139620" cy="14164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FD90ECBA-0D44-4C3A-8374-F392505665C4}"/>
              </a:ext>
            </a:extLst>
          </p:cNvPr>
          <p:cNvSpPr/>
          <p:nvPr/>
        </p:nvSpPr>
        <p:spPr>
          <a:xfrm>
            <a:off x="1023041" y="2496058"/>
            <a:ext cx="8139620" cy="191732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C8974CBA-3DA4-4FAD-ACFA-8AAD724F4662}"/>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16" name="Rectangle 15">
            <a:extLst>
              <a:ext uri="{FF2B5EF4-FFF2-40B4-BE49-F238E27FC236}">
                <a16:creationId xmlns:a16="http://schemas.microsoft.com/office/drawing/2014/main" xmlns="" id="{8D8580E1-7F41-409F-83F5-FB80998C63AD}"/>
              </a:ext>
            </a:extLst>
          </p:cNvPr>
          <p:cNvSpPr/>
          <p:nvPr/>
        </p:nvSpPr>
        <p:spPr>
          <a:xfrm>
            <a:off x="454968" y="1131684"/>
            <a:ext cx="9069277" cy="14730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9148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Ã©sultat de recherche d'images pour &quot;chaufferie bois montdidier&quot;">
            <a:extLst>
              <a:ext uri="{FF2B5EF4-FFF2-40B4-BE49-F238E27FC236}">
                <a16:creationId xmlns:a16="http://schemas.microsoft.com/office/drawing/2014/main" xmlns="" id="{BEE7DEC8-8D42-43A0-B113-6C001187DF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37" r="14457"/>
          <a:stretch/>
        </p:blipFill>
        <p:spPr bwMode="auto">
          <a:xfrm>
            <a:off x="6695971" y="2833618"/>
            <a:ext cx="2846379" cy="2968042"/>
          </a:xfrm>
          <a:prstGeom prst="rect">
            <a:avLst/>
          </a:prstGeom>
          <a:noFill/>
          <a:extLst>
            <a:ext uri="{909E8E84-426E-40DD-AFC4-6F175D3DCCD1}">
              <a14:hiddenFill xmlns:a14="http://schemas.microsoft.com/office/drawing/2010/main">
                <a:solidFill>
                  <a:srgbClr val="FFFFFF"/>
                </a:solidFill>
              </a14:hiddenFill>
            </a:ext>
          </a:extLst>
        </p:spPr>
      </p:pic>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1473096"/>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br>
              <a:rPr lang="fr-FR" altLang="fr-FR" sz="1600" b="1" dirty="0"/>
            </a:br>
            <a:r>
              <a:rPr lang="fr-FR" altLang="fr-FR" sz="1200" dirty="0">
                <a:solidFill>
                  <a:prstClr val="black"/>
                </a:solidFill>
                <a:latin typeface="Calibri Light"/>
              </a:rPr>
              <a:t>Caractérisé d’une part par la faiblesse du réseau de transport en commun, faisant de la voiture le mode de déplacement privilégié, d’autre part par des bâtiments énergivores et par un patrimoine bâti résidentiel globalement considéré comme déperditif, le territoire affiche une relative vulnérabilité énergétique. Néanmoins, compte-tenu du potentiel énergétique de la CC du Grand Roye (éolien, solaire, biomasse, etc.), la mise en place d’une stratégie de rupture avec les modes de consommation énergétique passés reste envisageable.</a:t>
            </a:r>
            <a:endParaRPr lang="fr-FR" sz="1200" b="1" u="sng" dirty="0">
              <a:solidFill>
                <a:prstClr val="black"/>
              </a:solidFill>
              <a:latin typeface="Calibri Light"/>
            </a:endParaRPr>
          </a:p>
        </p:txBody>
      </p:sp>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0" name="Connecteur droit 9">
            <a:extLst>
              <a:ext uri="{FF2B5EF4-FFF2-40B4-BE49-F238E27FC236}">
                <a16:creationId xmlns:a16="http://schemas.microsoft.com/office/drawing/2014/main" xmlns="" id="{8D7A6725-71F5-4A8D-8652-42B57F4D49E1}"/>
              </a:ext>
            </a:extLst>
          </p:cNvPr>
          <p:cNvCxnSpPr/>
          <p:nvPr/>
        </p:nvCxnSpPr>
        <p:spPr>
          <a:xfrm>
            <a:off x="3539901" y="2903127"/>
            <a:ext cx="0" cy="2958204"/>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F2B3D41C-6639-4433-9D83-04F5419837EC}"/>
              </a:ext>
            </a:extLst>
          </p:cNvPr>
          <p:cNvCxnSpPr>
            <a:cxnSpLocks/>
          </p:cNvCxnSpPr>
          <p:nvPr/>
        </p:nvCxnSpPr>
        <p:spPr>
          <a:xfrm>
            <a:off x="1186004" y="4384109"/>
            <a:ext cx="503372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6430EA2E-959C-467F-9471-33CB8B0AB19A}"/>
              </a:ext>
            </a:extLst>
          </p:cNvPr>
          <p:cNvSpPr/>
          <p:nvPr/>
        </p:nvSpPr>
        <p:spPr>
          <a:xfrm>
            <a:off x="516337" y="3551095"/>
            <a:ext cx="2945357" cy="646331"/>
          </a:xfrm>
          <a:prstGeom prst="rect">
            <a:avLst/>
          </a:prstGeom>
        </p:spPr>
        <p:txBody>
          <a:bodyPr wrap="none">
            <a:spAutoFit/>
          </a:bodyPr>
          <a:lstStyle/>
          <a:p>
            <a:pPr lvl="1" algn="r"/>
            <a:r>
              <a:rPr lang="fr-FR" altLang="fr-FR" sz="1200" dirty="0"/>
              <a:t>Maitriser la consommation d’énergie</a:t>
            </a:r>
            <a:br>
              <a:rPr lang="fr-FR" altLang="fr-FR" sz="1200" dirty="0"/>
            </a:br>
            <a:r>
              <a:rPr lang="fr-FR" altLang="fr-FR" sz="1200" dirty="0"/>
              <a:t>et limiter la précarité énergétique </a:t>
            </a:r>
            <a:br>
              <a:rPr lang="fr-FR" altLang="fr-FR" sz="1200" dirty="0"/>
            </a:br>
            <a:r>
              <a:rPr lang="fr-FR" altLang="fr-FR" sz="1200" dirty="0"/>
              <a:t>(bâtiments et transport)</a:t>
            </a:r>
          </a:p>
        </p:txBody>
      </p:sp>
      <p:sp>
        <p:nvSpPr>
          <p:cNvPr id="15" name="Rectangle 14">
            <a:extLst>
              <a:ext uri="{FF2B5EF4-FFF2-40B4-BE49-F238E27FC236}">
                <a16:creationId xmlns:a16="http://schemas.microsoft.com/office/drawing/2014/main" xmlns="" id="{4D7A017B-B677-4B77-B459-AB2AEDFF80EE}"/>
              </a:ext>
            </a:extLst>
          </p:cNvPr>
          <p:cNvSpPr/>
          <p:nvPr/>
        </p:nvSpPr>
        <p:spPr>
          <a:xfrm>
            <a:off x="3656522" y="3543241"/>
            <a:ext cx="2968185" cy="461665"/>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Valoriser et développer le réseau de chaleur </a:t>
            </a:r>
            <a:br>
              <a:rPr lang="fr-FR" altLang="fr-FR" sz="1200" dirty="0"/>
            </a:br>
            <a:r>
              <a:rPr lang="fr-FR" altLang="fr-FR" sz="1200" dirty="0"/>
              <a:t>alimenté par la chaufferie bois</a:t>
            </a:r>
            <a:endParaRPr lang="fr-FR" sz="1200" dirty="0"/>
          </a:p>
        </p:txBody>
      </p:sp>
      <p:sp>
        <p:nvSpPr>
          <p:cNvPr id="16" name="Rectangle 15">
            <a:extLst>
              <a:ext uri="{FF2B5EF4-FFF2-40B4-BE49-F238E27FC236}">
                <a16:creationId xmlns:a16="http://schemas.microsoft.com/office/drawing/2014/main" xmlns="" id="{378D3E27-C651-4BB4-9DD5-988CEBFA79F9}"/>
              </a:ext>
            </a:extLst>
          </p:cNvPr>
          <p:cNvSpPr/>
          <p:nvPr/>
        </p:nvSpPr>
        <p:spPr>
          <a:xfrm>
            <a:off x="701066" y="4612620"/>
            <a:ext cx="2760628" cy="646331"/>
          </a:xfrm>
          <a:prstGeom prst="rect">
            <a:avLst/>
          </a:prstGeom>
        </p:spPr>
        <p:txBody>
          <a:bodyPr wrap="none">
            <a:spAutoFit/>
          </a:bodyPr>
          <a:lstStyle/>
          <a:p>
            <a:pPr lvl="1" algn="r"/>
            <a:r>
              <a:rPr lang="fr-FR" sz="1200" dirty="0"/>
              <a:t>Favoriser la rénovation thermique</a:t>
            </a:r>
            <a:br>
              <a:rPr lang="fr-FR" sz="1200" dirty="0"/>
            </a:br>
            <a:r>
              <a:rPr lang="fr-FR" sz="1200" dirty="0"/>
              <a:t>des logements existants</a:t>
            </a:r>
            <a:br>
              <a:rPr lang="fr-FR" sz="1200" dirty="0"/>
            </a:br>
            <a:r>
              <a:rPr lang="fr-FR" sz="1200" dirty="0"/>
              <a:t>et des bâtiments communaux</a:t>
            </a:r>
            <a:endParaRPr lang="fr-FR" altLang="fr-FR" sz="1200" dirty="0"/>
          </a:p>
        </p:txBody>
      </p:sp>
      <p:pic>
        <p:nvPicPr>
          <p:cNvPr id="18" name="Graphique 17">
            <a:extLst>
              <a:ext uri="{FF2B5EF4-FFF2-40B4-BE49-F238E27FC236}">
                <a16:creationId xmlns:a16="http://schemas.microsoft.com/office/drawing/2014/main" xmlns="" id="{CABF014E-1C45-451B-ADF2-A7E241E8602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0072" y="2874099"/>
            <a:ext cx="244837" cy="244837"/>
          </a:xfrm>
          <a:prstGeom prst="rect">
            <a:avLst/>
          </a:prstGeom>
        </p:spPr>
      </p:pic>
      <p:pic>
        <p:nvPicPr>
          <p:cNvPr id="5" name="Graphique 4" descr="Ampoule">
            <a:extLst>
              <a:ext uri="{FF2B5EF4-FFF2-40B4-BE49-F238E27FC236}">
                <a16:creationId xmlns:a16="http://schemas.microsoft.com/office/drawing/2014/main" xmlns="" id="{E348F41F-5487-4AC6-AAD5-00515ED1E24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73006" y="2792998"/>
            <a:ext cx="685800" cy="685800"/>
          </a:xfrm>
          <a:prstGeom prst="rect">
            <a:avLst/>
          </a:prstGeom>
        </p:spPr>
      </p:pic>
      <p:pic>
        <p:nvPicPr>
          <p:cNvPr id="7" name="Graphique 6" descr="Thermomètre">
            <a:extLst>
              <a:ext uri="{FF2B5EF4-FFF2-40B4-BE49-F238E27FC236}">
                <a16:creationId xmlns:a16="http://schemas.microsoft.com/office/drawing/2014/main" xmlns="" id="{ADA11CA5-2C13-47BB-A4D4-1F5F91F8346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773006" y="5271500"/>
            <a:ext cx="685800" cy="685800"/>
          </a:xfrm>
          <a:prstGeom prst="rect">
            <a:avLst/>
          </a:prstGeom>
        </p:spPr>
      </p:pic>
      <p:pic>
        <p:nvPicPr>
          <p:cNvPr id="19" name="Graphique 18">
            <a:extLst>
              <a:ext uri="{FF2B5EF4-FFF2-40B4-BE49-F238E27FC236}">
                <a16:creationId xmlns:a16="http://schemas.microsoft.com/office/drawing/2014/main" xmlns="" id="{614E7622-5D18-4BA4-AEF9-A6974222580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727787" y="2827971"/>
            <a:ext cx="599371" cy="734713"/>
          </a:xfrm>
          <a:prstGeom prst="rect">
            <a:avLst/>
          </a:prstGeom>
        </p:spPr>
      </p:pic>
    </p:spTree>
    <p:extLst>
      <p:ext uri="{BB962C8B-B14F-4D97-AF65-F5344CB8AC3E}">
        <p14:creationId xmlns:p14="http://schemas.microsoft.com/office/powerpoint/2010/main" val="2541026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9" name="Rectangle 8">
            <a:extLst>
              <a:ext uri="{FF2B5EF4-FFF2-40B4-BE49-F238E27FC236}">
                <a16:creationId xmlns:a16="http://schemas.microsoft.com/office/drawing/2014/main" xmlns="" id="{81547DA8-498D-4D7E-B022-49CB17914B64}"/>
              </a:ext>
            </a:extLst>
          </p:cNvPr>
          <p:cNvSpPr/>
          <p:nvPr/>
        </p:nvSpPr>
        <p:spPr>
          <a:xfrm>
            <a:off x="1023041" y="5579706"/>
            <a:ext cx="8139620" cy="91257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FD90ECBA-0D44-4C3A-8374-F392505665C4}"/>
              </a:ext>
            </a:extLst>
          </p:cNvPr>
          <p:cNvSpPr/>
          <p:nvPr/>
        </p:nvSpPr>
        <p:spPr>
          <a:xfrm>
            <a:off x="1023041" y="2496058"/>
            <a:ext cx="8139620" cy="249582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09B46C8D-41C2-461C-89B6-F592DF13C584}"/>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16" name="Rectangle 15">
            <a:extLst>
              <a:ext uri="{FF2B5EF4-FFF2-40B4-BE49-F238E27FC236}">
                <a16:creationId xmlns:a16="http://schemas.microsoft.com/office/drawing/2014/main" xmlns="" id="{F6D1CE9A-D351-451D-BAF6-549312566F4A}"/>
              </a:ext>
            </a:extLst>
          </p:cNvPr>
          <p:cNvSpPr/>
          <p:nvPr/>
        </p:nvSpPr>
        <p:spPr>
          <a:xfrm>
            <a:off x="454968" y="1131684"/>
            <a:ext cx="9069277" cy="14730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316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pic>
        <p:nvPicPr>
          <p:cNvPr id="5" name="Image 4">
            <a:extLst>
              <a:ext uri="{FF2B5EF4-FFF2-40B4-BE49-F238E27FC236}">
                <a16:creationId xmlns:a16="http://schemas.microsoft.com/office/drawing/2014/main" xmlns="" id="{BC35CA9F-E66A-4282-ACCE-AE91E20702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8" t="37345" r="1888" b="8905"/>
          <a:stretch/>
        </p:blipFill>
        <p:spPr>
          <a:xfrm>
            <a:off x="285750" y="1828800"/>
            <a:ext cx="9334500" cy="3686176"/>
          </a:xfrm>
          <a:prstGeom prst="rect">
            <a:avLst/>
          </a:prstGeom>
        </p:spPr>
      </p:pic>
      <p:sp>
        <p:nvSpPr>
          <p:cNvPr id="6" name="Rectangle 5">
            <a:extLst>
              <a:ext uri="{FF2B5EF4-FFF2-40B4-BE49-F238E27FC236}">
                <a16:creationId xmlns:a16="http://schemas.microsoft.com/office/drawing/2014/main" xmlns="" id="{A9FCD2F9-61EF-433C-85C3-13AB324F5B47}"/>
              </a:ext>
            </a:extLst>
          </p:cNvPr>
          <p:cNvSpPr/>
          <p:nvPr/>
        </p:nvSpPr>
        <p:spPr>
          <a:xfrm>
            <a:off x="342900" y="1236859"/>
            <a:ext cx="1638590" cy="523220"/>
          </a:xfrm>
          <a:prstGeom prst="rect">
            <a:avLst/>
          </a:prstGeom>
        </p:spPr>
        <p:txBody>
          <a:bodyPr wrap="none">
            <a:spAutoFit/>
          </a:bodyPr>
          <a:lstStyle/>
          <a:p>
            <a:pPr algn="ctr"/>
            <a:r>
              <a:rPr lang="fr-FR" sz="1400" b="1" dirty="0">
                <a:solidFill>
                  <a:schemeClr val="accent1"/>
                </a:solidFill>
                <a:latin typeface="Montserrat" panose="02000505000000020004" pitchFamily="2" charset="0"/>
              </a:rPr>
              <a:t>RAPPORT DE </a:t>
            </a:r>
          </a:p>
          <a:p>
            <a:pPr algn="ctr"/>
            <a:r>
              <a:rPr lang="fr-FR" sz="1400" b="1" dirty="0">
                <a:solidFill>
                  <a:schemeClr val="accent1"/>
                </a:solidFill>
                <a:latin typeface="Montserrat" panose="02000505000000020004" pitchFamily="2" charset="0"/>
              </a:rPr>
              <a:t>PRÉSENTATION</a:t>
            </a:r>
            <a:endParaRPr lang="fr-FR" sz="1400" dirty="0">
              <a:solidFill>
                <a:schemeClr val="accent1"/>
              </a:solidFill>
            </a:endParaRPr>
          </a:p>
        </p:txBody>
      </p:sp>
      <p:sp>
        <p:nvSpPr>
          <p:cNvPr id="8" name="Rectangle 7">
            <a:extLst>
              <a:ext uri="{FF2B5EF4-FFF2-40B4-BE49-F238E27FC236}">
                <a16:creationId xmlns:a16="http://schemas.microsoft.com/office/drawing/2014/main" xmlns="" id="{B8FD4CF3-F549-4091-ABB4-4711B896825C}"/>
              </a:ext>
            </a:extLst>
          </p:cNvPr>
          <p:cNvSpPr/>
          <p:nvPr/>
        </p:nvSpPr>
        <p:spPr>
          <a:xfrm>
            <a:off x="2579245" y="1351159"/>
            <a:ext cx="715260" cy="307777"/>
          </a:xfrm>
          <a:prstGeom prst="rect">
            <a:avLst/>
          </a:prstGeom>
        </p:spPr>
        <p:txBody>
          <a:bodyPr wrap="none">
            <a:spAutoFit/>
          </a:bodyPr>
          <a:lstStyle/>
          <a:p>
            <a:pPr algn="ctr"/>
            <a:r>
              <a:rPr lang="fr-FR" sz="1400" b="1" dirty="0">
                <a:solidFill>
                  <a:schemeClr val="accent1"/>
                </a:solidFill>
                <a:latin typeface="Montserrat" panose="02000505000000020004" pitchFamily="2" charset="0"/>
              </a:rPr>
              <a:t>PADD</a:t>
            </a:r>
            <a:endParaRPr lang="fr-FR" sz="1400" dirty="0">
              <a:solidFill>
                <a:schemeClr val="accent1"/>
              </a:solidFill>
            </a:endParaRPr>
          </a:p>
        </p:txBody>
      </p:sp>
      <p:sp>
        <p:nvSpPr>
          <p:cNvPr id="9" name="Rectangle 8">
            <a:extLst>
              <a:ext uri="{FF2B5EF4-FFF2-40B4-BE49-F238E27FC236}">
                <a16:creationId xmlns:a16="http://schemas.microsoft.com/office/drawing/2014/main" xmlns="" id="{B7A154B7-9817-4741-B2CA-E17D3F7EB99A}"/>
              </a:ext>
            </a:extLst>
          </p:cNvPr>
          <p:cNvSpPr/>
          <p:nvPr/>
        </p:nvSpPr>
        <p:spPr>
          <a:xfrm>
            <a:off x="3849795" y="1351159"/>
            <a:ext cx="1608134" cy="307777"/>
          </a:xfrm>
          <a:prstGeom prst="rect">
            <a:avLst/>
          </a:prstGeom>
        </p:spPr>
        <p:txBody>
          <a:bodyPr wrap="none">
            <a:spAutoFit/>
          </a:bodyPr>
          <a:lstStyle/>
          <a:p>
            <a:pPr algn="ctr"/>
            <a:r>
              <a:rPr lang="fr-FR" sz="1400" b="1" dirty="0">
                <a:solidFill>
                  <a:schemeClr val="accent1"/>
                </a:solidFill>
                <a:latin typeface="Montserrat" panose="02000505000000020004" pitchFamily="2" charset="0"/>
              </a:rPr>
              <a:t>ORIENTATIONS</a:t>
            </a:r>
            <a:endParaRPr lang="fr-FR" sz="1400" dirty="0">
              <a:solidFill>
                <a:schemeClr val="accent1"/>
              </a:solidFill>
            </a:endParaRPr>
          </a:p>
        </p:txBody>
      </p:sp>
      <p:sp>
        <p:nvSpPr>
          <p:cNvPr id="10" name="Rectangle 9">
            <a:extLst>
              <a:ext uri="{FF2B5EF4-FFF2-40B4-BE49-F238E27FC236}">
                <a16:creationId xmlns:a16="http://schemas.microsoft.com/office/drawing/2014/main" xmlns="" id="{E528615A-4CDB-4E18-BAA5-2DF8866B0208}"/>
              </a:ext>
            </a:extLst>
          </p:cNvPr>
          <p:cNvSpPr/>
          <p:nvPr/>
        </p:nvSpPr>
        <p:spPr>
          <a:xfrm>
            <a:off x="5752429" y="1236859"/>
            <a:ext cx="2106667" cy="523220"/>
          </a:xfrm>
          <a:prstGeom prst="rect">
            <a:avLst/>
          </a:prstGeom>
        </p:spPr>
        <p:txBody>
          <a:bodyPr wrap="none">
            <a:spAutoFit/>
          </a:bodyPr>
          <a:lstStyle/>
          <a:p>
            <a:pPr algn="ctr"/>
            <a:r>
              <a:rPr lang="fr-FR" sz="1400" b="1" dirty="0">
                <a:solidFill>
                  <a:schemeClr val="accent1"/>
                </a:solidFill>
                <a:latin typeface="Montserrat" panose="02000505000000020004" pitchFamily="2" charset="0"/>
              </a:rPr>
              <a:t>RÈGLEMENT</a:t>
            </a:r>
          </a:p>
          <a:p>
            <a:pPr algn="ctr"/>
            <a:r>
              <a:rPr lang="fr-FR" sz="1400" b="1" dirty="0">
                <a:solidFill>
                  <a:schemeClr val="accent1"/>
                </a:solidFill>
                <a:latin typeface="Montserrat" panose="02000505000000020004" pitchFamily="2" charset="0"/>
              </a:rPr>
              <a:t>&gt;&gt; PLAN DE ZONAGE</a:t>
            </a:r>
            <a:endParaRPr lang="fr-FR" sz="1400" dirty="0">
              <a:solidFill>
                <a:schemeClr val="accent1"/>
              </a:solidFill>
            </a:endParaRPr>
          </a:p>
        </p:txBody>
      </p:sp>
      <p:sp>
        <p:nvSpPr>
          <p:cNvPr id="11" name="Rectangle 10">
            <a:extLst>
              <a:ext uri="{FF2B5EF4-FFF2-40B4-BE49-F238E27FC236}">
                <a16:creationId xmlns:a16="http://schemas.microsoft.com/office/drawing/2014/main" xmlns="" id="{916CCB32-4B32-402E-BBF6-C2F9D74BE2C8}"/>
              </a:ext>
            </a:extLst>
          </p:cNvPr>
          <p:cNvSpPr/>
          <p:nvPr/>
        </p:nvSpPr>
        <p:spPr>
          <a:xfrm>
            <a:off x="8382293" y="1351159"/>
            <a:ext cx="1085555" cy="307777"/>
          </a:xfrm>
          <a:prstGeom prst="rect">
            <a:avLst/>
          </a:prstGeom>
        </p:spPr>
        <p:txBody>
          <a:bodyPr wrap="none">
            <a:spAutoFit/>
          </a:bodyPr>
          <a:lstStyle/>
          <a:p>
            <a:pPr algn="ctr"/>
            <a:r>
              <a:rPr lang="fr-FR" sz="1400" b="1" dirty="0">
                <a:solidFill>
                  <a:schemeClr val="accent1"/>
                </a:solidFill>
                <a:latin typeface="Montserrat" panose="02000505000000020004" pitchFamily="2" charset="0"/>
              </a:rPr>
              <a:t>ANNEXES</a:t>
            </a:r>
            <a:endParaRPr lang="fr-FR" sz="1400" dirty="0">
              <a:solidFill>
                <a:schemeClr val="accent1"/>
              </a:solidFill>
            </a:endParaRPr>
          </a:p>
        </p:txBody>
      </p:sp>
      <p:sp>
        <p:nvSpPr>
          <p:cNvPr id="2" name="Forme libre : forme 1">
            <a:extLst>
              <a:ext uri="{FF2B5EF4-FFF2-40B4-BE49-F238E27FC236}">
                <a16:creationId xmlns:a16="http://schemas.microsoft.com/office/drawing/2014/main" xmlns="" id="{C165393B-03F5-497A-83D9-9AB03A72F09C}"/>
              </a:ext>
            </a:extLst>
          </p:cNvPr>
          <p:cNvSpPr/>
          <p:nvPr/>
        </p:nvSpPr>
        <p:spPr>
          <a:xfrm>
            <a:off x="180975" y="1790700"/>
            <a:ext cx="2066925" cy="3781425"/>
          </a:xfrm>
          <a:custGeom>
            <a:avLst/>
            <a:gdLst>
              <a:gd name="connsiteX0" fmla="*/ 0 w 2066925"/>
              <a:gd name="connsiteY0" fmla="*/ 9525 h 3781425"/>
              <a:gd name="connsiteX1" fmla="*/ 0 w 2066925"/>
              <a:gd name="connsiteY1" fmla="*/ 3781425 h 3781425"/>
              <a:gd name="connsiteX2" fmla="*/ 1657350 w 2066925"/>
              <a:gd name="connsiteY2" fmla="*/ 3781425 h 3781425"/>
              <a:gd name="connsiteX3" fmla="*/ 2066925 w 2066925"/>
              <a:gd name="connsiteY3" fmla="*/ 1857375 h 3781425"/>
              <a:gd name="connsiteX4" fmla="*/ 1647825 w 2066925"/>
              <a:gd name="connsiteY4" fmla="*/ 0 h 3781425"/>
              <a:gd name="connsiteX5" fmla="*/ 0 w 2066925"/>
              <a:gd name="connsiteY5" fmla="*/ 9525 h 3781425"/>
              <a:gd name="connsiteX0" fmla="*/ 0 w 2066925"/>
              <a:gd name="connsiteY0" fmla="*/ 9525 h 3781425"/>
              <a:gd name="connsiteX1" fmla="*/ 0 w 2066925"/>
              <a:gd name="connsiteY1" fmla="*/ 3781425 h 3781425"/>
              <a:gd name="connsiteX2" fmla="*/ 1705476 w 2066925"/>
              <a:gd name="connsiteY2" fmla="*/ 3762174 h 3781425"/>
              <a:gd name="connsiteX3" fmla="*/ 2066925 w 2066925"/>
              <a:gd name="connsiteY3" fmla="*/ 1857375 h 3781425"/>
              <a:gd name="connsiteX4" fmla="*/ 1647825 w 2066925"/>
              <a:gd name="connsiteY4" fmla="*/ 0 h 3781425"/>
              <a:gd name="connsiteX5" fmla="*/ 0 w 2066925"/>
              <a:gd name="connsiteY5" fmla="*/ 95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6925" h="3781425">
                <a:moveTo>
                  <a:pt x="0" y="9525"/>
                </a:moveTo>
                <a:lnTo>
                  <a:pt x="0" y="3781425"/>
                </a:lnTo>
                <a:lnTo>
                  <a:pt x="1705476" y="3762174"/>
                </a:lnTo>
                <a:lnTo>
                  <a:pt x="2066925" y="1857375"/>
                </a:lnTo>
                <a:lnTo>
                  <a:pt x="1647825" y="0"/>
                </a:lnTo>
                <a:lnTo>
                  <a:pt x="0" y="9525"/>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3" name="Rectangle : coins arrondis 2">
            <a:extLst>
              <a:ext uri="{FF2B5EF4-FFF2-40B4-BE49-F238E27FC236}">
                <a16:creationId xmlns:a16="http://schemas.microsoft.com/office/drawing/2014/main" xmlns="" id="{7E7D8A0A-F968-48FF-A0A8-67369641760B}"/>
              </a:ext>
            </a:extLst>
          </p:cNvPr>
          <p:cNvSpPr/>
          <p:nvPr/>
        </p:nvSpPr>
        <p:spPr>
          <a:xfrm>
            <a:off x="2069432" y="1155032"/>
            <a:ext cx="1848050" cy="4822256"/>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 forme 12">
            <a:extLst>
              <a:ext uri="{FF2B5EF4-FFF2-40B4-BE49-F238E27FC236}">
                <a16:creationId xmlns:a16="http://schemas.microsoft.com/office/drawing/2014/main" xmlns="" id="{F9704D83-44F8-4836-9998-FBD650E33EB6}"/>
              </a:ext>
            </a:extLst>
          </p:cNvPr>
          <p:cNvSpPr/>
          <p:nvPr/>
        </p:nvSpPr>
        <p:spPr>
          <a:xfrm>
            <a:off x="4031582" y="1760079"/>
            <a:ext cx="5731543" cy="3781425"/>
          </a:xfrm>
          <a:custGeom>
            <a:avLst/>
            <a:gdLst>
              <a:gd name="connsiteX0" fmla="*/ 0 w 2066925"/>
              <a:gd name="connsiteY0" fmla="*/ 9525 h 3781425"/>
              <a:gd name="connsiteX1" fmla="*/ 0 w 2066925"/>
              <a:gd name="connsiteY1" fmla="*/ 3781425 h 3781425"/>
              <a:gd name="connsiteX2" fmla="*/ 1657350 w 2066925"/>
              <a:gd name="connsiteY2" fmla="*/ 3781425 h 3781425"/>
              <a:gd name="connsiteX3" fmla="*/ 2066925 w 2066925"/>
              <a:gd name="connsiteY3" fmla="*/ 1857375 h 3781425"/>
              <a:gd name="connsiteX4" fmla="*/ 1647825 w 2066925"/>
              <a:gd name="connsiteY4" fmla="*/ 0 h 3781425"/>
              <a:gd name="connsiteX5" fmla="*/ 0 w 2066925"/>
              <a:gd name="connsiteY5" fmla="*/ 9525 h 3781425"/>
              <a:gd name="connsiteX0" fmla="*/ 0 w 2066925"/>
              <a:gd name="connsiteY0" fmla="*/ 9525 h 3781425"/>
              <a:gd name="connsiteX1" fmla="*/ 0 w 2066925"/>
              <a:gd name="connsiteY1" fmla="*/ 3781425 h 3781425"/>
              <a:gd name="connsiteX2" fmla="*/ 1705476 w 2066925"/>
              <a:gd name="connsiteY2" fmla="*/ 3762174 h 3781425"/>
              <a:gd name="connsiteX3" fmla="*/ 2066925 w 2066925"/>
              <a:gd name="connsiteY3" fmla="*/ 1857375 h 3781425"/>
              <a:gd name="connsiteX4" fmla="*/ 1647825 w 2066925"/>
              <a:gd name="connsiteY4" fmla="*/ 0 h 3781425"/>
              <a:gd name="connsiteX5" fmla="*/ 0 w 2066925"/>
              <a:gd name="connsiteY5" fmla="*/ 9525 h 3781425"/>
              <a:gd name="connsiteX0" fmla="*/ 0 w 1766870"/>
              <a:gd name="connsiteY0" fmla="*/ 9525 h 3781425"/>
              <a:gd name="connsiteX1" fmla="*/ 0 w 1766870"/>
              <a:gd name="connsiteY1" fmla="*/ 3781425 h 3781425"/>
              <a:gd name="connsiteX2" fmla="*/ 1705476 w 1766870"/>
              <a:gd name="connsiteY2" fmla="*/ 3762174 h 3781425"/>
              <a:gd name="connsiteX3" fmla="*/ 1766870 w 1766870"/>
              <a:gd name="connsiteY3" fmla="*/ 1857375 h 3781425"/>
              <a:gd name="connsiteX4" fmla="*/ 1647825 w 1766870"/>
              <a:gd name="connsiteY4" fmla="*/ 0 h 3781425"/>
              <a:gd name="connsiteX5" fmla="*/ 0 w 1766870"/>
              <a:gd name="connsiteY5" fmla="*/ 95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70" h="3781425">
                <a:moveTo>
                  <a:pt x="0" y="9525"/>
                </a:moveTo>
                <a:lnTo>
                  <a:pt x="0" y="3781425"/>
                </a:lnTo>
                <a:lnTo>
                  <a:pt x="1705476" y="3762174"/>
                </a:lnTo>
                <a:lnTo>
                  <a:pt x="1766870" y="1857375"/>
                </a:lnTo>
                <a:lnTo>
                  <a:pt x="1647825" y="0"/>
                </a:lnTo>
                <a:lnTo>
                  <a:pt x="0" y="9525"/>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a:t>
            </a:r>
          </a:p>
        </p:txBody>
      </p:sp>
    </p:spTree>
    <p:extLst>
      <p:ext uri="{BB962C8B-B14F-4D97-AF65-F5344CB8AC3E}">
        <p14:creationId xmlns:p14="http://schemas.microsoft.com/office/powerpoint/2010/main" val="1780854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1755224"/>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br>
              <a:rPr lang="fr-FR" altLang="fr-FR" sz="1600" b="1" dirty="0"/>
            </a:br>
            <a:r>
              <a:rPr lang="fr-FR" altLang="fr-FR" sz="1200" dirty="0">
                <a:solidFill>
                  <a:prstClr val="black"/>
                </a:solidFill>
                <a:latin typeface="Calibri Light"/>
              </a:rPr>
              <a:t>Le territoire du Grand Roye doit aujourd’hui faire face à la faiblesse de l’offre en matière de mobilité en transport en commun. Celle-ci est notamment caractérisée par un maillage partiel du territoire en bus, par un manque d’accessibilité des gares et génère par conséquent différentes problématiques : un problème d’accès à l’emploi, à la formation, à la culture, etc.  Aussi, l’objectif est d’une part de solliciter et développer des alternatives permettant de répondre à la diversité des profils, d’autre part de proposer un développement de l’urbanisation en cohérence avec la structuration de l’offre de transport envisagée en valorisant notamment les espaces de gare. </a:t>
            </a:r>
            <a:endParaRPr lang="fr-FR" sz="1200" b="1" u="sng" dirty="0">
              <a:solidFill>
                <a:prstClr val="black"/>
              </a:solidFill>
              <a:latin typeface="Calibri Light"/>
            </a:endParaRPr>
          </a:p>
        </p:txBody>
      </p:sp>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0" name="Connecteur droit 9">
            <a:extLst>
              <a:ext uri="{FF2B5EF4-FFF2-40B4-BE49-F238E27FC236}">
                <a16:creationId xmlns:a16="http://schemas.microsoft.com/office/drawing/2014/main" xmlns="" id="{59DFD12E-5D09-4B9E-99E0-31FA541EBB04}"/>
              </a:ext>
            </a:extLst>
          </p:cNvPr>
          <p:cNvCxnSpPr/>
          <p:nvPr/>
        </p:nvCxnSpPr>
        <p:spPr>
          <a:xfrm>
            <a:off x="3539901" y="3151666"/>
            <a:ext cx="0" cy="2958204"/>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A1E91242-DB54-42BE-9147-0D2A96B725B2}"/>
              </a:ext>
            </a:extLst>
          </p:cNvPr>
          <p:cNvCxnSpPr>
            <a:cxnSpLocks/>
          </p:cNvCxnSpPr>
          <p:nvPr/>
        </p:nvCxnSpPr>
        <p:spPr>
          <a:xfrm>
            <a:off x="1186004" y="4632648"/>
            <a:ext cx="503372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E0752EAE-850C-4C05-BA12-D66B0608B295}"/>
              </a:ext>
            </a:extLst>
          </p:cNvPr>
          <p:cNvSpPr/>
          <p:nvPr/>
        </p:nvSpPr>
        <p:spPr>
          <a:xfrm>
            <a:off x="3200966" y="4868168"/>
            <a:ext cx="2831608" cy="646331"/>
          </a:xfrm>
          <a:prstGeom prst="rect">
            <a:avLst/>
          </a:prstGeom>
        </p:spPr>
        <p:txBody>
          <a:bodyPr wrap="none">
            <a:spAutoFit/>
          </a:bodyPr>
          <a:lstStyle/>
          <a:p>
            <a:pPr lvl="1"/>
            <a:r>
              <a:rPr lang="fr-FR" altLang="fr-FR" sz="1200" dirty="0"/>
              <a:t>Développer une offre de transports</a:t>
            </a:r>
            <a:br>
              <a:rPr lang="fr-FR" altLang="fr-FR" sz="1200" dirty="0"/>
            </a:br>
            <a:r>
              <a:rPr lang="fr-FR" altLang="fr-FR" sz="1200" dirty="0"/>
              <a:t>en commun adaptée aux besoins</a:t>
            </a:r>
            <a:br>
              <a:rPr lang="fr-FR" altLang="fr-FR" sz="1200" dirty="0"/>
            </a:br>
            <a:r>
              <a:rPr lang="fr-FR" altLang="fr-FR" sz="1200" dirty="0"/>
              <a:t>(emploi, formation, enseignement)</a:t>
            </a:r>
          </a:p>
        </p:txBody>
      </p:sp>
      <p:sp>
        <p:nvSpPr>
          <p:cNvPr id="15" name="Rectangle 14">
            <a:extLst>
              <a:ext uri="{FF2B5EF4-FFF2-40B4-BE49-F238E27FC236}">
                <a16:creationId xmlns:a16="http://schemas.microsoft.com/office/drawing/2014/main" xmlns="" id="{691B2A17-9E4F-4D45-93ED-D32F02E18DD4}"/>
              </a:ext>
            </a:extLst>
          </p:cNvPr>
          <p:cNvSpPr/>
          <p:nvPr/>
        </p:nvSpPr>
        <p:spPr>
          <a:xfrm>
            <a:off x="1594857" y="3806291"/>
            <a:ext cx="1822487" cy="461665"/>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Développer le covoiturage</a:t>
            </a:r>
            <a:br>
              <a:rPr lang="fr-FR" altLang="fr-FR" sz="1200" dirty="0"/>
            </a:br>
            <a:r>
              <a:rPr lang="fr-FR" altLang="fr-FR" sz="1200" dirty="0"/>
              <a:t>et structurer la pratique </a:t>
            </a:r>
            <a:endParaRPr lang="fr-FR" sz="1200" dirty="0"/>
          </a:p>
        </p:txBody>
      </p:sp>
      <p:sp>
        <p:nvSpPr>
          <p:cNvPr id="16" name="Rectangle 15">
            <a:extLst>
              <a:ext uri="{FF2B5EF4-FFF2-40B4-BE49-F238E27FC236}">
                <a16:creationId xmlns:a16="http://schemas.microsoft.com/office/drawing/2014/main" xmlns="" id="{4AC87961-8037-42EC-8798-153FB6FB3C42}"/>
              </a:ext>
            </a:extLst>
          </p:cNvPr>
          <p:cNvSpPr/>
          <p:nvPr/>
        </p:nvSpPr>
        <p:spPr>
          <a:xfrm>
            <a:off x="3200966" y="3800820"/>
            <a:ext cx="2416238" cy="461665"/>
          </a:xfrm>
          <a:prstGeom prst="rect">
            <a:avLst/>
          </a:prstGeom>
        </p:spPr>
        <p:txBody>
          <a:bodyPr wrap="none">
            <a:spAutoFit/>
          </a:bodyPr>
          <a:lstStyle/>
          <a:p>
            <a:pPr lvl="1"/>
            <a:r>
              <a:rPr lang="fr-FR" sz="1200" dirty="0"/>
              <a:t>S’appuyer sur les gares SNCF</a:t>
            </a:r>
            <a:br>
              <a:rPr lang="fr-FR" sz="1200" dirty="0"/>
            </a:br>
            <a:r>
              <a:rPr lang="fr-FR" sz="1200" dirty="0"/>
              <a:t>(Montdidier, Trois-Rivières)</a:t>
            </a:r>
            <a:endParaRPr lang="fr-FR" altLang="fr-FR" sz="1200" dirty="0"/>
          </a:p>
        </p:txBody>
      </p:sp>
      <p:sp>
        <p:nvSpPr>
          <p:cNvPr id="17" name="Rectangle 16">
            <a:extLst>
              <a:ext uri="{FF2B5EF4-FFF2-40B4-BE49-F238E27FC236}">
                <a16:creationId xmlns:a16="http://schemas.microsoft.com/office/drawing/2014/main" xmlns="" id="{DC4149EC-0871-4CA9-AFB7-DF3E9FFE6975}"/>
              </a:ext>
            </a:extLst>
          </p:cNvPr>
          <p:cNvSpPr/>
          <p:nvPr/>
        </p:nvSpPr>
        <p:spPr>
          <a:xfrm>
            <a:off x="1055000" y="4861159"/>
            <a:ext cx="2380267" cy="646331"/>
          </a:xfrm>
          <a:prstGeom prst="rect">
            <a:avLst/>
          </a:prstGeom>
        </p:spPr>
        <p:txBody>
          <a:bodyPr wrap="none">
            <a:spAutoFit/>
          </a:bodyPr>
          <a:lstStyle/>
          <a:p>
            <a:pPr marL="0" lvl="1" algn="r">
              <a:spcBef>
                <a:spcPts val="525"/>
              </a:spcBef>
              <a:spcAft>
                <a:spcPts val="600"/>
              </a:spcAft>
              <a:buClr>
                <a:schemeClr val="accent2"/>
              </a:buClr>
              <a:buSzPct val="120000"/>
              <a:defRPr/>
            </a:pPr>
            <a:r>
              <a:rPr lang="fr-FR" altLang="fr-FR" sz="1200" dirty="0"/>
              <a:t>Développer les liaisons douces </a:t>
            </a:r>
            <a:br>
              <a:rPr lang="fr-FR" altLang="fr-FR" sz="1200" dirty="0"/>
            </a:br>
            <a:r>
              <a:rPr lang="fr-FR" altLang="fr-FR" sz="1200" dirty="0"/>
              <a:t>et veiller à la sécurité des parcours </a:t>
            </a:r>
            <a:br>
              <a:rPr lang="fr-FR" altLang="fr-FR" sz="1200" dirty="0"/>
            </a:br>
            <a:r>
              <a:rPr lang="fr-FR" altLang="fr-FR" sz="1200" dirty="0"/>
              <a:t>(piétons et cyclistes)</a:t>
            </a:r>
            <a:endParaRPr lang="fr-FR" sz="1200" dirty="0"/>
          </a:p>
        </p:txBody>
      </p:sp>
      <p:pic>
        <p:nvPicPr>
          <p:cNvPr id="18" name="Graphique 17">
            <a:extLst>
              <a:ext uri="{FF2B5EF4-FFF2-40B4-BE49-F238E27FC236}">
                <a16:creationId xmlns:a16="http://schemas.microsoft.com/office/drawing/2014/main" xmlns="" id="{637314C2-4DB9-416E-AE2A-E81DC1EDEC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0072" y="3122638"/>
            <a:ext cx="244837" cy="244837"/>
          </a:xfrm>
          <a:prstGeom prst="rect">
            <a:avLst/>
          </a:prstGeom>
        </p:spPr>
      </p:pic>
      <p:pic>
        <p:nvPicPr>
          <p:cNvPr id="3" name="Graphique 2" descr="Train">
            <a:extLst>
              <a:ext uri="{FF2B5EF4-FFF2-40B4-BE49-F238E27FC236}">
                <a16:creationId xmlns:a16="http://schemas.microsoft.com/office/drawing/2014/main" xmlns="" id="{A05C7A3B-39B6-4718-AF61-1608BA994D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12243" y="3144179"/>
            <a:ext cx="598709" cy="598709"/>
          </a:xfrm>
          <a:prstGeom prst="rect">
            <a:avLst/>
          </a:prstGeom>
        </p:spPr>
      </p:pic>
      <p:pic>
        <p:nvPicPr>
          <p:cNvPr id="4" name="Graphique 3">
            <a:extLst>
              <a:ext uri="{FF2B5EF4-FFF2-40B4-BE49-F238E27FC236}">
                <a16:creationId xmlns:a16="http://schemas.microsoft.com/office/drawing/2014/main" xmlns="" id="{47CAFC84-5AD4-413F-9183-74A88C92755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12708" y="5607188"/>
            <a:ext cx="511251" cy="554180"/>
          </a:xfrm>
          <a:prstGeom prst="rect">
            <a:avLst/>
          </a:prstGeom>
        </p:spPr>
      </p:pic>
      <p:pic>
        <p:nvPicPr>
          <p:cNvPr id="5" name="Graphique 4">
            <a:extLst>
              <a:ext uri="{FF2B5EF4-FFF2-40B4-BE49-F238E27FC236}">
                <a16:creationId xmlns:a16="http://schemas.microsoft.com/office/drawing/2014/main" xmlns="" id="{099F847C-93FC-4FF7-B266-7F20322D83E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780433" y="3237294"/>
            <a:ext cx="587127" cy="516155"/>
          </a:xfrm>
          <a:prstGeom prst="rect">
            <a:avLst/>
          </a:prstGeom>
        </p:spPr>
      </p:pic>
      <p:pic>
        <p:nvPicPr>
          <p:cNvPr id="6" name="Graphique 5">
            <a:extLst>
              <a:ext uri="{FF2B5EF4-FFF2-40B4-BE49-F238E27FC236}">
                <a16:creationId xmlns:a16="http://schemas.microsoft.com/office/drawing/2014/main" xmlns="" id="{B43AEE59-ADDF-4632-A8E9-663B99B1D3C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525026" y="5626908"/>
            <a:ext cx="814406" cy="482962"/>
          </a:xfrm>
          <a:prstGeom prst="rect">
            <a:avLst/>
          </a:prstGeom>
        </p:spPr>
      </p:pic>
      <p:pic>
        <p:nvPicPr>
          <p:cNvPr id="20" name="Image 19" descr="Une image contenant extérieur, ciel, terrain, voie&#10;&#10;Description générée automatiquement">
            <a:extLst>
              <a:ext uri="{FF2B5EF4-FFF2-40B4-BE49-F238E27FC236}">
                <a16:creationId xmlns:a16="http://schemas.microsoft.com/office/drawing/2014/main" xmlns="" id="{2764518B-D786-44C7-A592-A55F2B8B802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3805" r="3367"/>
          <a:stretch/>
        </p:blipFill>
        <p:spPr>
          <a:xfrm>
            <a:off x="6716631" y="3151666"/>
            <a:ext cx="2825719" cy="2998378"/>
          </a:xfrm>
          <a:prstGeom prst="rect">
            <a:avLst/>
          </a:prstGeom>
        </p:spPr>
      </p:pic>
    </p:spTree>
    <p:extLst>
      <p:ext uri="{BB962C8B-B14F-4D97-AF65-F5344CB8AC3E}">
        <p14:creationId xmlns:p14="http://schemas.microsoft.com/office/powerpoint/2010/main" val="3667609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9" name="Rectangle 8">
            <a:extLst>
              <a:ext uri="{FF2B5EF4-FFF2-40B4-BE49-F238E27FC236}">
                <a16:creationId xmlns:a16="http://schemas.microsoft.com/office/drawing/2014/main" xmlns="" id="{81547DA8-498D-4D7E-B022-49CB17914B64}"/>
              </a:ext>
            </a:extLst>
          </p:cNvPr>
          <p:cNvSpPr/>
          <p:nvPr/>
        </p:nvSpPr>
        <p:spPr>
          <a:xfrm>
            <a:off x="1023041" y="5962261"/>
            <a:ext cx="8139620" cy="53001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xmlns="" id="{FD90ECBA-0D44-4C3A-8374-F392505665C4}"/>
              </a:ext>
            </a:extLst>
          </p:cNvPr>
          <p:cNvSpPr/>
          <p:nvPr/>
        </p:nvSpPr>
        <p:spPr>
          <a:xfrm>
            <a:off x="1023041" y="2496057"/>
            <a:ext cx="8139620" cy="298101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C3489EB1-361F-47A6-9332-8C030099049F}"/>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16" name="Rectangle 15">
            <a:extLst>
              <a:ext uri="{FF2B5EF4-FFF2-40B4-BE49-F238E27FC236}">
                <a16:creationId xmlns:a16="http://schemas.microsoft.com/office/drawing/2014/main" xmlns="" id="{E7783BDB-C1B9-4167-BB8A-63C0443F1385}"/>
              </a:ext>
            </a:extLst>
          </p:cNvPr>
          <p:cNvSpPr/>
          <p:nvPr/>
        </p:nvSpPr>
        <p:spPr>
          <a:xfrm>
            <a:off x="454968" y="1131684"/>
            <a:ext cx="9069277" cy="14730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6949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1473096"/>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br>
              <a:rPr lang="fr-FR" altLang="fr-FR" sz="1600" b="1" dirty="0"/>
            </a:br>
            <a:r>
              <a:rPr lang="fr-FR" altLang="fr-FR" sz="1200" dirty="0">
                <a:solidFill>
                  <a:prstClr val="black"/>
                </a:solidFill>
                <a:latin typeface="Calibri Light"/>
              </a:rPr>
              <a:t>La CC du Grand Roye bénéficie d’une remarquable qualité paysagère dans un contexte naturel relativement préservé. Les grandes entités naturelles qui structurent le paysage présentent des qualités environnementales majeures qu’il s’agira de préserver et valoriser. </a:t>
            </a:r>
            <a:br>
              <a:rPr lang="fr-FR" altLang="fr-FR" sz="1200" dirty="0">
                <a:solidFill>
                  <a:prstClr val="black"/>
                </a:solidFill>
                <a:latin typeface="Calibri Light"/>
              </a:rPr>
            </a:br>
            <a:r>
              <a:rPr lang="fr-FR" altLang="fr-FR" sz="1200" dirty="0">
                <a:solidFill>
                  <a:prstClr val="black"/>
                </a:solidFill>
                <a:latin typeface="Calibri Light"/>
              </a:rPr>
              <a:t>Cette richesse est un atout indéniable pour le territoire en matière d’attractivité résidentielle, de tourisme et plus largement de qualité de vie au quotidien. </a:t>
            </a:r>
            <a:endParaRPr lang="fr-FR" sz="1200" b="1" u="sng" dirty="0">
              <a:solidFill>
                <a:prstClr val="black"/>
              </a:solidFill>
              <a:latin typeface="Calibri Light"/>
            </a:endParaRPr>
          </a:p>
        </p:txBody>
      </p:sp>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0" name="Connecteur droit 9">
            <a:extLst>
              <a:ext uri="{FF2B5EF4-FFF2-40B4-BE49-F238E27FC236}">
                <a16:creationId xmlns:a16="http://schemas.microsoft.com/office/drawing/2014/main" xmlns="" id="{3C79E14D-C2BC-4106-A89E-2B3CB2343E65}"/>
              </a:ext>
            </a:extLst>
          </p:cNvPr>
          <p:cNvCxnSpPr>
            <a:cxnSpLocks/>
          </p:cNvCxnSpPr>
          <p:nvPr/>
        </p:nvCxnSpPr>
        <p:spPr>
          <a:xfrm>
            <a:off x="3539901" y="2903127"/>
            <a:ext cx="0" cy="3050405"/>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C29E78DE-D435-4D32-962D-8D4EBF4B81BD}"/>
              </a:ext>
            </a:extLst>
          </p:cNvPr>
          <p:cNvCxnSpPr>
            <a:cxnSpLocks/>
          </p:cNvCxnSpPr>
          <p:nvPr/>
        </p:nvCxnSpPr>
        <p:spPr>
          <a:xfrm>
            <a:off x="1186004" y="4384109"/>
            <a:ext cx="503372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018AADF2-D189-439E-BEE6-1F1DA28364C8}"/>
              </a:ext>
            </a:extLst>
          </p:cNvPr>
          <p:cNvSpPr/>
          <p:nvPr/>
        </p:nvSpPr>
        <p:spPr>
          <a:xfrm>
            <a:off x="1500323" y="3551095"/>
            <a:ext cx="1961371" cy="461665"/>
          </a:xfrm>
          <a:prstGeom prst="rect">
            <a:avLst/>
          </a:prstGeom>
        </p:spPr>
        <p:txBody>
          <a:bodyPr wrap="none">
            <a:spAutoFit/>
          </a:bodyPr>
          <a:lstStyle/>
          <a:p>
            <a:pPr lvl="1" algn="r"/>
            <a:r>
              <a:rPr lang="fr-FR" altLang="fr-FR" sz="1200" dirty="0"/>
              <a:t>Renforcer les liaisons</a:t>
            </a:r>
            <a:br>
              <a:rPr lang="fr-FR" altLang="fr-FR" sz="1200" dirty="0"/>
            </a:br>
            <a:r>
              <a:rPr lang="fr-FR" altLang="fr-FR" sz="1200" dirty="0"/>
              <a:t>à usage récréatif</a:t>
            </a:r>
          </a:p>
        </p:txBody>
      </p:sp>
      <p:sp>
        <p:nvSpPr>
          <p:cNvPr id="15" name="Rectangle 14">
            <a:extLst>
              <a:ext uri="{FF2B5EF4-FFF2-40B4-BE49-F238E27FC236}">
                <a16:creationId xmlns:a16="http://schemas.microsoft.com/office/drawing/2014/main" xmlns="" id="{D2E958DD-6103-40E6-9753-A506BB8C3757}"/>
              </a:ext>
            </a:extLst>
          </p:cNvPr>
          <p:cNvSpPr/>
          <p:nvPr/>
        </p:nvSpPr>
        <p:spPr>
          <a:xfrm>
            <a:off x="3618109" y="3557752"/>
            <a:ext cx="2859565" cy="830997"/>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Valoriser les chemins et itinéraires </a:t>
            </a:r>
            <a:br>
              <a:rPr lang="fr-FR" altLang="fr-FR" sz="1200" dirty="0"/>
            </a:br>
            <a:r>
              <a:rPr lang="fr-FR" altLang="fr-FR" sz="1200" dirty="0"/>
              <a:t>de promenade et améliorer </a:t>
            </a:r>
            <a:br>
              <a:rPr lang="fr-FR" altLang="fr-FR" sz="1200" dirty="0"/>
            </a:br>
            <a:r>
              <a:rPr lang="fr-FR" altLang="fr-FR" sz="1200" dirty="0"/>
              <a:t>leur communication (voies vertes, chemins</a:t>
            </a:r>
            <a:br>
              <a:rPr lang="fr-FR" altLang="fr-FR" sz="1200" dirty="0"/>
            </a:br>
            <a:r>
              <a:rPr lang="fr-FR" altLang="fr-FR" sz="1200" dirty="0"/>
              <a:t>de randonnée</a:t>
            </a:r>
            <a:r>
              <a:rPr lang="fr-FR" altLang="fr-FR" sz="1200"/>
              <a:t>, etc.)</a:t>
            </a:r>
            <a:endParaRPr lang="fr-FR" sz="1200" dirty="0"/>
          </a:p>
        </p:txBody>
      </p:sp>
      <p:sp>
        <p:nvSpPr>
          <p:cNvPr id="16" name="Rectangle 15">
            <a:extLst>
              <a:ext uri="{FF2B5EF4-FFF2-40B4-BE49-F238E27FC236}">
                <a16:creationId xmlns:a16="http://schemas.microsoft.com/office/drawing/2014/main" xmlns="" id="{D192FB0D-679B-48A4-BADF-32A688E4765F}"/>
              </a:ext>
            </a:extLst>
          </p:cNvPr>
          <p:cNvSpPr/>
          <p:nvPr/>
        </p:nvSpPr>
        <p:spPr>
          <a:xfrm>
            <a:off x="843028" y="4612620"/>
            <a:ext cx="2618666" cy="646331"/>
          </a:xfrm>
          <a:prstGeom prst="rect">
            <a:avLst/>
          </a:prstGeom>
        </p:spPr>
        <p:txBody>
          <a:bodyPr wrap="none">
            <a:spAutoFit/>
          </a:bodyPr>
          <a:lstStyle/>
          <a:p>
            <a:pPr lvl="1" algn="r"/>
            <a:r>
              <a:rPr lang="fr-FR" sz="1200" dirty="0"/>
              <a:t>Développer et diversifier l’offre </a:t>
            </a:r>
            <a:br>
              <a:rPr lang="fr-FR" sz="1200" dirty="0"/>
            </a:br>
            <a:r>
              <a:rPr lang="fr-FR" sz="1200" dirty="0"/>
              <a:t>d’hébergement touristique</a:t>
            </a:r>
            <a:br>
              <a:rPr lang="fr-FR" sz="1200" dirty="0"/>
            </a:br>
            <a:r>
              <a:rPr lang="fr-FR" sz="1200" dirty="0"/>
              <a:t>et des structures d’accueil </a:t>
            </a:r>
            <a:endParaRPr lang="fr-FR" altLang="fr-FR" sz="1200" dirty="0"/>
          </a:p>
        </p:txBody>
      </p:sp>
      <p:sp>
        <p:nvSpPr>
          <p:cNvPr id="17" name="Rectangle 16">
            <a:extLst>
              <a:ext uri="{FF2B5EF4-FFF2-40B4-BE49-F238E27FC236}">
                <a16:creationId xmlns:a16="http://schemas.microsoft.com/office/drawing/2014/main" xmlns="" id="{CB41DDBD-F106-4267-85B4-C1CB4DD24D33}"/>
              </a:ext>
            </a:extLst>
          </p:cNvPr>
          <p:cNvSpPr/>
          <p:nvPr/>
        </p:nvSpPr>
        <p:spPr>
          <a:xfrm>
            <a:off x="3618109" y="4612620"/>
            <a:ext cx="2714269" cy="461665"/>
          </a:xfrm>
          <a:prstGeom prst="rect">
            <a:avLst/>
          </a:prstGeom>
        </p:spPr>
        <p:txBody>
          <a:bodyPr wrap="none">
            <a:spAutoFit/>
          </a:bodyPr>
          <a:lstStyle/>
          <a:p>
            <a:pPr marL="0" lvl="1">
              <a:spcBef>
                <a:spcPts val="525"/>
              </a:spcBef>
              <a:spcAft>
                <a:spcPts val="600"/>
              </a:spcAft>
              <a:buClr>
                <a:schemeClr val="accent2"/>
              </a:buClr>
              <a:buSzPct val="120000"/>
              <a:defRPr/>
            </a:pPr>
            <a:r>
              <a:rPr lang="fr-FR" altLang="fr-FR" sz="1200" dirty="0"/>
              <a:t>Développer l’offre culturelle et de loisirs </a:t>
            </a:r>
            <a:br>
              <a:rPr lang="fr-FR" altLang="fr-FR" sz="1200" dirty="0"/>
            </a:br>
            <a:r>
              <a:rPr lang="fr-FR" altLang="fr-FR" sz="1200" dirty="0"/>
              <a:t>à destination des enfants</a:t>
            </a:r>
            <a:endParaRPr lang="fr-FR" sz="1200" dirty="0"/>
          </a:p>
        </p:txBody>
      </p:sp>
      <p:pic>
        <p:nvPicPr>
          <p:cNvPr id="18" name="Graphique 17">
            <a:extLst>
              <a:ext uri="{FF2B5EF4-FFF2-40B4-BE49-F238E27FC236}">
                <a16:creationId xmlns:a16="http://schemas.microsoft.com/office/drawing/2014/main" xmlns="" id="{684E5855-EBEB-4F79-9747-BA6005F0C7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0072" y="2874099"/>
            <a:ext cx="244837" cy="244837"/>
          </a:xfrm>
          <a:prstGeom prst="rect">
            <a:avLst/>
          </a:prstGeom>
        </p:spPr>
      </p:pic>
      <p:pic>
        <p:nvPicPr>
          <p:cNvPr id="2" name="Graphique 1">
            <a:extLst>
              <a:ext uri="{FF2B5EF4-FFF2-40B4-BE49-F238E27FC236}">
                <a16:creationId xmlns:a16="http://schemas.microsoft.com/office/drawing/2014/main" xmlns="" id="{818720FF-F351-4E99-8DFB-5062BE0E03B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02867" y="2879884"/>
            <a:ext cx="412626" cy="594825"/>
          </a:xfrm>
          <a:prstGeom prst="rect">
            <a:avLst/>
          </a:prstGeom>
        </p:spPr>
      </p:pic>
      <p:pic>
        <p:nvPicPr>
          <p:cNvPr id="3" name="Graphique 2">
            <a:extLst>
              <a:ext uri="{FF2B5EF4-FFF2-40B4-BE49-F238E27FC236}">
                <a16:creationId xmlns:a16="http://schemas.microsoft.com/office/drawing/2014/main" xmlns="" id="{EA5B254D-0BBD-4A92-900C-D7CA52B5853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1478" y="2867180"/>
            <a:ext cx="475458" cy="607530"/>
          </a:xfrm>
          <a:prstGeom prst="rect">
            <a:avLst/>
          </a:prstGeom>
        </p:spPr>
      </p:pic>
      <p:pic>
        <p:nvPicPr>
          <p:cNvPr id="19" name="Graphique 18">
            <a:extLst>
              <a:ext uri="{FF2B5EF4-FFF2-40B4-BE49-F238E27FC236}">
                <a16:creationId xmlns:a16="http://schemas.microsoft.com/office/drawing/2014/main" xmlns="" id="{F5C1F12E-079B-47BE-B816-4DC19C07409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759221" y="5311109"/>
            <a:ext cx="617715" cy="642423"/>
          </a:xfrm>
          <a:prstGeom prst="rect">
            <a:avLst/>
          </a:prstGeom>
        </p:spPr>
      </p:pic>
      <p:pic>
        <p:nvPicPr>
          <p:cNvPr id="6" name="Graphique 5">
            <a:extLst>
              <a:ext uri="{FF2B5EF4-FFF2-40B4-BE49-F238E27FC236}">
                <a16:creationId xmlns:a16="http://schemas.microsoft.com/office/drawing/2014/main" xmlns="" id="{FECA3BF2-9654-407C-90E8-F4633FAC569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712197" y="5231750"/>
            <a:ext cx="577409" cy="724833"/>
          </a:xfrm>
          <a:prstGeom prst="rect">
            <a:avLst/>
          </a:prstGeom>
        </p:spPr>
      </p:pic>
      <p:pic>
        <p:nvPicPr>
          <p:cNvPr id="20" name="Image 19" descr="Une image contenant extérieur, herbe, signe, ciel&#10;&#10;Description générée automatiquement">
            <a:extLst>
              <a:ext uri="{FF2B5EF4-FFF2-40B4-BE49-F238E27FC236}">
                <a16:creationId xmlns:a16="http://schemas.microsoft.com/office/drawing/2014/main" xmlns="" id="{A209AA83-68BC-40E4-888C-B977D6AEBE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8083"/>
          <a:stretch/>
        </p:blipFill>
        <p:spPr>
          <a:xfrm>
            <a:off x="6716633" y="2867180"/>
            <a:ext cx="2825720" cy="3086352"/>
          </a:xfrm>
          <a:prstGeom prst="rect">
            <a:avLst/>
          </a:prstGeom>
        </p:spPr>
      </p:pic>
    </p:spTree>
    <p:extLst>
      <p:ext uri="{BB962C8B-B14F-4D97-AF65-F5344CB8AC3E}">
        <p14:creationId xmlns:p14="http://schemas.microsoft.com/office/powerpoint/2010/main" val="3098176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xmlns="" id="{323A8B50-1C30-4181-BA7E-B02BECA52DEB}"/>
              </a:ext>
            </a:extLst>
          </p:cNvPr>
          <p:cNvSpPr txBox="1"/>
          <p:nvPr/>
        </p:nvSpPr>
        <p:spPr>
          <a:xfrm>
            <a:off x="1023041" y="2496058"/>
            <a:ext cx="8519310" cy="3996222"/>
          </a:xfrm>
          <a:prstGeom prst="rect">
            <a:avLst/>
          </a:prstGeom>
          <a:noFill/>
        </p:spPr>
        <p:txBody>
          <a:bodyPr wrap="square" rtlCol="0">
            <a:spAutoFit/>
          </a:bodyPr>
          <a:lstStyle/>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Développer la couverture numérique et en téléphonie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Accueillir des activités innovantes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Apporter des réponses plus adaptées aux parcours résidentiels des habitants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Accompagner et informer les porteurs de projets dans le domaine de l’habitat</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Maîtriser la consommation et la précarité énergétique</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Faciliter les mobilités du quotidien</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Promouvoir les pratiques touristiques et de loisirs</a:t>
            </a:r>
          </a:p>
          <a:p>
            <a:pPr marL="285750" lvl="1" indent="-285750">
              <a:lnSpc>
                <a:spcPct val="1500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p>
        </p:txBody>
      </p:sp>
      <p:sp>
        <p:nvSpPr>
          <p:cNvPr id="10" name="Rectangle 9">
            <a:extLst>
              <a:ext uri="{FF2B5EF4-FFF2-40B4-BE49-F238E27FC236}">
                <a16:creationId xmlns:a16="http://schemas.microsoft.com/office/drawing/2014/main" xmlns="" id="{FD90ECBA-0D44-4C3A-8374-F392505665C4}"/>
              </a:ext>
            </a:extLst>
          </p:cNvPr>
          <p:cNvSpPr/>
          <p:nvPr/>
        </p:nvSpPr>
        <p:spPr>
          <a:xfrm>
            <a:off x="1023041" y="2496057"/>
            <a:ext cx="8139620" cy="356544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211F6A09-764E-480B-BA40-B5D6A09D4DDE}"/>
              </a:ext>
            </a:extLst>
          </p:cNvPr>
          <p:cNvSpPr txBox="1"/>
          <p:nvPr/>
        </p:nvSpPr>
        <p:spPr>
          <a:xfrm>
            <a:off x="473075" y="1131683"/>
            <a:ext cx="9069276" cy="1473096"/>
          </a:xfrm>
          <a:prstGeom prst="rect">
            <a:avLst/>
          </a:prstGeom>
          <a:noFill/>
        </p:spPr>
        <p:txBody>
          <a:bodyPr wrap="square" rtlCol="0">
            <a:spAutoFit/>
          </a:bodyPr>
          <a:lstStyle/>
          <a:p>
            <a:pPr marL="0" lvl="1">
              <a:lnSpc>
                <a:spcPts val="2200"/>
              </a:lnSpc>
              <a:spcBef>
                <a:spcPts val="525"/>
              </a:spcBef>
              <a:spcAft>
                <a:spcPts val="600"/>
              </a:spcAft>
              <a:buClr>
                <a:srgbClr val="ED7D31"/>
              </a:buClr>
              <a:buSzPct val="120000"/>
              <a:defRPr/>
            </a:pPr>
            <a:r>
              <a:rPr lang="fr-FR" sz="1200" dirty="0"/>
              <a:t>La Communauté de Communes est attentive à déployer une stratégie répondant aux besoins et à la diversité des profils de ses habitants (les seniors, les familles, les primo-accédants, les ménages modestes, les jeunes, etc.), qu’il s’agisse de mieux les accueillir ou de les fidéliser. </a:t>
            </a:r>
            <a:br>
              <a:rPr lang="fr-FR" sz="1200" dirty="0"/>
            </a:br>
            <a:r>
              <a:rPr lang="fr-FR" sz="1200" dirty="0"/>
              <a:t>Dès lors, il convient de travailler à la déclinaison des grandes orientations à une échelle plus fine ainsi qu’à leur priorisation. Qu'il s'agisse de projets d'aménagement dans les communes, d'actions à mener sur le cadre de vie, d'initiatives pour dynamiser le territoire, de projets d'habitat, ou encore d'actions sur la mobilité, il s’agira d’apporter des réponses adaptées au(x) contexte(s) pour développer le territoire.</a:t>
            </a:r>
          </a:p>
        </p:txBody>
      </p:sp>
      <p:sp>
        <p:nvSpPr>
          <p:cNvPr id="16" name="Rectangle 15">
            <a:extLst>
              <a:ext uri="{FF2B5EF4-FFF2-40B4-BE49-F238E27FC236}">
                <a16:creationId xmlns:a16="http://schemas.microsoft.com/office/drawing/2014/main" xmlns="" id="{E07ADE76-E93A-45C9-9CDC-6071D1585149}"/>
              </a:ext>
            </a:extLst>
          </p:cNvPr>
          <p:cNvSpPr/>
          <p:nvPr/>
        </p:nvSpPr>
        <p:spPr>
          <a:xfrm>
            <a:off x="454968" y="1131684"/>
            <a:ext cx="9069277" cy="14730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4812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FF73C445-39B0-4F9C-AC08-2D5FFD8F1710}"/>
              </a:ext>
            </a:extLst>
          </p:cNvPr>
          <p:cNvSpPr txBox="1"/>
          <p:nvPr/>
        </p:nvSpPr>
        <p:spPr>
          <a:xfrm>
            <a:off x="473074" y="1131683"/>
            <a:ext cx="9069277" cy="1755224"/>
          </a:xfrm>
          <a:prstGeom prst="rect">
            <a:avLst/>
          </a:prstGeom>
          <a:noFill/>
        </p:spPr>
        <p:txBody>
          <a:bodyPr wrap="square" rtlCol="0">
            <a:spAutoFit/>
          </a:bodyPr>
          <a:lstStyle/>
          <a:p>
            <a:pPr marL="285750" lvl="1" indent="-285750">
              <a:lnSpc>
                <a:spcPts val="2200"/>
              </a:lnSpc>
              <a:spcBef>
                <a:spcPts val="525"/>
              </a:spcBef>
              <a:spcAft>
                <a:spcPts val="600"/>
              </a:spcAft>
              <a:buClr>
                <a:srgbClr val="0070C0"/>
              </a:buClr>
              <a:buSzPct val="120000"/>
              <a:buFont typeface="Arial" panose="020B0604020202020204" pitchFamily="34" charset="0"/>
              <a:buChar char="•"/>
              <a:defRPr/>
            </a:pPr>
            <a:r>
              <a:rPr lang="fr-FR" altLang="fr-FR" sz="1600" b="1" dirty="0"/>
              <a:t>Pérenniser la ressource en eau et améliorer la gestion du risque</a:t>
            </a:r>
            <a:br>
              <a:rPr lang="fr-FR" altLang="fr-FR" sz="1600" b="1" dirty="0"/>
            </a:br>
            <a:r>
              <a:rPr lang="fr-FR" altLang="fr-FR" sz="1200" dirty="0">
                <a:solidFill>
                  <a:prstClr val="black"/>
                </a:solidFill>
                <a:latin typeface="Calibri Light"/>
              </a:rPr>
              <a:t>L’eau et les milieux humides jouent un rôle majeur sur l’ensemble du territoire y compris au cœur des villages et même des villes. Le territoire bénéficie de la présence d’un important réseau hydrographique mais apparaît comme très contraint en matière de risques naturels, comme l’ont illustré les effondrements de 2001 à la suite de crues de nappe. Entre proximité de la nappe de la craie et les vallées des Trois Doms et de l’Avre, la vulnérabilité du territoire doit guider le projet intercommunal en préservant les ressources naturelles du territoire et en limitant l’artificialisation des sols.</a:t>
            </a:r>
          </a:p>
        </p:txBody>
      </p:sp>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cxnSp>
        <p:nvCxnSpPr>
          <p:cNvPr id="10" name="Connecteur droit 9">
            <a:extLst>
              <a:ext uri="{FF2B5EF4-FFF2-40B4-BE49-F238E27FC236}">
                <a16:creationId xmlns:a16="http://schemas.microsoft.com/office/drawing/2014/main" xmlns="" id="{F8EBCE8C-FA50-49D6-A828-29811657B7D9}"/>
              </a:ext>
            </a:extLst>
          </p:cNvPr>
          <p:cNvCxnSpPr/>
          <p:nvPr/>
        </p:nvCxnSpPr>
        <p:spPr>
          <a:xfrm>
            <a:off x="3539901" y="3089747"/>
            <a:ext cx="0" cy="2958204"/>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2" name="Connecteur droit 11">
            <a:extLst>
              <a:ext uri="{FF2B5EF4-FFF2-40B4-BE49-F238E27FC236}">
                <a16:creationId xmlns:a16="http://schemas.microsoft.com/office/drawing/2014/main" xmlns="" id="{0E600A8D-1E04-4735-B97D-E9F3FBBE92F6}"/>
              </a:ext>
            </a:extLst>
          </p:cNvPr>
          <p:cNvCxnSpPr>
            <a:cxnSpLocks/>
          </p:cNvCxnSpPr>
          <p:nvPr/>
        </p:nvCxnSpPr>
        <p:spPr>
          <a:xfrm>
            <a:off x="1186004" y="4570729"/>
            <a:ext cx="2353897" cy="0"/>
          </a:xfrm>
          <a:prstGeom prst="line">
            <a:avLst/>
          </a:prstGeom>
          <a:ln w="25400">
            <a:solidFill>
              <a:srgbClr val="0070C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D373B374-1AAA-47D1-B257-1F176A3636CE}"/>
              </a:ext>
            </a:extLst>
          </p:cNvPr>
          <p:cNvSpPr/>
          <p:nvPr/>
        </p:nvSpPr>
        <p:spPr>
          <a:xfrm>
            <a:off x="31652" y="3737715"/>
            <a:ext cx="3430042" cy="461665"/>
          </a:xfrm>
          <a:prstGeom prst="rect">
            <a:avLst/>
          </a:prstGeom>
        </p:spPr>
        <p:txBody>
          <a:bodyPr wrap="none">
            <a:spAutoFit/>
          </a:bodyPr>
          <a:lstStyle/>
          <a:p>
            <a:pPr lvl="1" algn="r"/>
            <a:r>
              <a:rPr lang="fr-FR" altLang="fr-FR" sz="1200" dirty="0"/>
              <a:t>Pérenniser la ressource en eau et sa qualité, </a:t>
            </a:r>
            <a:br>
              <a:rPr lang="fr-FR" altLang="fr-FR" sz="1200" dirty="0"/>
            </a:br>
            <a:r>
              <a:rPr lang="fr-FR" altLang="fr-FR" sz="1200" dirty="0"/>
              <a:t>préserver les masses d’eau des pollutions</a:t>
            </a:r>
          </a:p>
        </p:txBody>
      </p:sp>
      <p:sp>
        <p:nvSpPr>
          <p:cNvPr id="16" name="Rectangle 15">
            <a:extLst>
              <a:ext uri="{FF2B5EF4-FFF2-40B4-BE49-F238E27FC236}">
                <a16:creationId xmlns:a16="http://schemas.microsoft.com/office/drawing/2014/main" xmlns="" id="{1F0583B7-2C5E-468F-9FC9-21F994A4C848}"/>
              </a:ext>
            </a:extLst>
          </p:cNvPr>
          <p:cNvSpPr/>
          <p:nvPr/>
        </p:nvSpPr>
        <p:spPr>
          <a:xfrm>
            <a:off x="-230342" y="4752580"/>
            <a:ext cx="3692036" cy="646331"/>
          </a:xfrm>
          <a:prstGeom prst="rect">
            <a:avLst/>
          </a:prstGeom>
        </p:spPr>
        <p:txBody>
          <a:bodyPr wrap="none">
            <a:spAutoFit/>
          </a:bodyPr>
          <a:lstStyle/>
          <a:p>
            <a:pPr lvl="1" algn="r"/>
            <a:r>
              <a:rPr lang="fr-FR" sz="1200" dirty="0"/>
              <a:t>Limiter l’imperméabilisation des sols, </a:t>
            </a:r>
            <a:br>
              <a:rPr lang="fr-FR" sz="1200" dirty="0"/>
            </a:br>
            <a:r>
              <a:rPr lang="fr-FR" sz="1200" dirty="0"/>
              <a:t>respecter les axes d’écoulement, </a:t>
            </a:r>
            <a:br>
              <a:rPr lang="fr-FR" sz="1200" dirty="0"/>
            </a:br>
            <a:r>
              <a:rPr lang="fr-FR" sz="1200" dirty="0"/>
              <a:t>préserver et développer les éléments de gestion </a:t>
            </a:r>
            <a:endParaRPr lang="fr-FR" altLang="fr-FR" sz="1200" dirty="0"/>
          </a:p>
        </p:txBody>
      </p:sp>
      <p:pic>
        <p:nvPicPr>
          <p:cNvPr id="18" name="Graphique 17">
            <a:extLst>
              <a:ext uri="{FF2B5EF4-FFF2-40B4-BE49-F238E27FC236}">
                <a16:creationId xmlns:a16="http://schemas.microsoft.com/office/drawing/2014/main" xmlns="" id="{91A24174-9FFC-4FAA-B95A-452F34332AD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0072" y="3060719"/>
            <a:ext cx="244837" cy="244837"/>
          </a:xfrm>
          <a:prstGeom prst="rect">
            <a:avLst/>
          </a:prstGeom>
        </p:spPr>
      </p:pic>
      <p:pic>
        <p:nvPicPr>
          <p:cNvPr id="19" name="Graphique 18">
            <a:extLst>
              <a:ext uri="{FF2B5EF4-FFF2-40B4-BE49-F238E27FC236}">
                <a16:creationId xmlns:a16="http://schemas.microsoft.com/office/drawing/2014/main" xmlns="" id="{718E1D6E-A957-439D-92BC-5A61202FF9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60132" y="3038651"/>
            <a:ext cx="726546" cy="655429"/>
          </a:xfrm>
          <a:prstGeom prst="rect">
            <a:avLst/>
          </a:prstGeom>
        </p:spPr>
      </p:pic>
      <p:pic>
        <p:nvPicPr>
          <p:cNvPr id="2" name="Graphique 1">
            <a:extLst>
              <a:ext uri="{FF2B5EF4-FFF2-40B4-BE49-F238E27FC236}">
                <a16:creationId xmlns:a16="http://schemas.microsoft.com/office/drawing/2014/main" xmlns="" id="{419C731B-64E1-47C1-85AA-13883D89703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7502" y="5491642"/>
            <a:ext cx="385139" cy="556310"/>
          </a:xfrm>
          <a:prstGeom prst="rect">
            <a:avLst/>
          </a:prstGeom>
        </p:spPr>
      </p:pic>
      <p:grpSp>
        <p:nvGrpSpPr>
          <p:cNvPr id="20" name="Groupe 19">
            <a:extLst>
              <a:ext uri="{FF2B5EF4-FFF2-40B4-BE49-F238E27FC236}">
                <a16:creationId xmlns:a16="http://schemas.microsoft.com/office/drawing/2014/main" xmlns="" id="{93073410-BE6F-4306-8F6E-139F21A03ABD}"/>
              </a:ext>
            </a:extLst>
          </p:cNvPr>
          <p:cNvGrpSpPr/>
          <p:nvPr/>
        </p:nvGrpSpPr>
        <p:grpSpPr>
          <a:xfrm>
            <a:off x="3878282" y="2987990"/>
            <a:ext cx="5511693" cy="3083472"/>
            <a:chOff x="598517" y="1661072"/>
            <a:chExt cx="7888258" cy="4413021"/>
          </a:xfrm>
        </p:grpSpPr>
        <p:pic>
          <p:nvPicPr>
            <p:cNvPr id="21" name="Image 20">
              <a:extLst>
                <a:ext uri="{FF2B5EF4-FFF2-40B4-BE49-F238E27FC236}">
                  <a16:creationId xmlns:a16="http://schemas.microsoft.com/office/drawing/2014/main" xmlns="" id="{F0E8A007-FE20-4B14-872C-8923BE8B4C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517" y="1661072"/>
              <a:ext cx="3258868" cy="2172579"/>
            </a:xfrm>
            <a:prstGeom prst="rect">
              <a:avLst/>
            </a:prstGeom>
          </p:spPr>
        </p:pic>
        <p:pic>
          <p:nvPicPr>
            <p:cNvPr id="22" name="Image 21">
              <a:extLst>
                <a:ext uri="{FF2B5EF4-FFF2-40B4-BE49-F238E27FC236}">
                  <a16:creationId xmlns:a16="http://schemas.microsoft.com/office/drawing/2014/main" xmlns="" id="{AE84CCD5-8ECE-4E38-AB84-3B692A02CA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517" y="3890939"/>
              <a:ext cx="3258868" cy="2172579"/>
            </a:xfrm>
            <a:prstGeom prst="rect">
              <a:avLst/>
            </a:prstGeom>
          </p:spPr>
        </p:pic>
        <p:pic>
          <p:nvPicPr>
            <p:cNvPr id="24" name="Image 23">
              <a:extLst>
                <a:ext uri="{FF2B5EF4-FFF2-40B4-BE49-F238E27FC236}">
                  <a16:creationId xmlns:a16="http://schemas.microsoft.com/office/drawing/2014/main" xmlns="" id="{865B7667-62BF-41D0-80A9-719D3C34D9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05010" y="1661072"/>
              <a:ext cx="2896772" cy="2172579"/>
            </a:xfrm>
            <a:prstGeom prst="rect">
              <a:avLst/>
            </a:prstGeom>
          </p:spPr>
        </p:pic>
        <p:pic>
          <p:nvPicPr>
            <p:cNvPr id="26" name="Image 25">
              <a:extLst>
                <a:ext uri="{FF2B5EF4-FFF2-40B4-BE49-F238E27FC236}">
                  <a16:creationId xmlns:a16="http://schemas.microsoft.com/office/drawing/2014/main" xmlns="" id="{09505431-9DB8-4CD0-8E85-2B855F7CA9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6576512" y="1934634"/>
              <a:ext cx="2183158" cy="1637368"/>
            </a:xfrm>
            <a:prstGeom prst="rect">
              <a:avLst/>
            </a:prstGeom>
          </p:spPr>
        </p:pic>
        <p:pic>
          <p:nvPicPr>
            <p:cNvPr id="27" name="Image 26">
              <a:extLst>
                <a:ext uri="{FF2B5EF4-FFF2-40B4-BE49-F238E27FC236}">
                  <a16:creationId xmlns:a16="http://schemas.microsoft.com/office/drawing/2014/main" xmlns="" id="{AC18C111-A32C-4B70-8347-599171B370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6576515" y="4163833"/>
              <a:ext cx="2183154" cy="1637366"/>
            </a:xfrm>
            <a:prstGeom prst="rect">
              <a:avLst/>
            </a:prstGeom>
          </p:spPr>
        </p:pic>
        <p:pic>
          <p:nvPicPr>
            <p:cNvPr id="28" name="Image 27">
              <a:extLst>
                <a:ext uri="{FF2B5EF4-FFF2-40B4-BE49-F238E27FC236}">
                  <a16:creationId xmlns:a16="http://schemas.microsoft.com/office/drawing/2014/main" xmlns="" id="{A562D5B7-67E7-433B-A76A-8428D755939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5010" y="3890938"/>
              <a:ext cx="2896772" cy="2172579"/>
            </a:xfrm>
            <a:prstGeom prst="rect">
              <a:avLst/>
            </a:prstGeom>
          </p:spPr>
        </p:pic>
      </p:grpSp>
    </p:spTree>
    <p:extLst>
      <p:ext uri="{BB962C8B-B14F-4D97-AF65-F5344CB8AC3E}">
        <p14:creationId xmlns:p14="http://schemas.microsoft.com/office/powerpoint/2010/main" val="2241241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graphicFrame>
        <p:nvGraphicFramePr>
          <p:cNvPr id="30" name="Tableau 29">
            <a:extLst>
              <a:ext uri="{FF2B5EF4-FFF2-40B4-BE49-F238E27FC236}">
                <a16:creationId xmlns:a16="http://schemas.microsoft.com/office/drawing/2014/main" xmlns="" id="{D6FE318D-3FCB-427F-9FA1-F5CCD6223D51}"/>
              </a:ext>
            </a:extLst>
          </p:cNvPr>
          <p:cNvGraphicFramePr>
            <a:graphicFrameLocks noGrp="1"/>
          </p:cNvGraphicFramePr>
          <p:nvPr>
            <p:extLst>
              <p:ext uri="{D42A27DB-BD31-4B8C-83A1-F6EECF244321}">
                <p14:modId xmlns:p14="http://schemas.microsoft.com/office/powerpoint/2010/main" val="1169404777"/>
              </p:ext>
            </p:extLst>
          </p:nvPr>
        </p:nvGraphicFramePr>
        <p:xfrm>
          <a:off x="562864" y="1309962"/>
          <a:ext cx="8983472" cy="4023360"/>
        </p:xfrm>
        <a:graphic>
          <a:graphicData uri="http://schemas.openxmlformats.org/drawingml/2006/table">
            <a:tbl>
              <a:tblPr firstRow="1" bandRow="1">
                <a:tableStyleId>{7E9639D4-E3E2-4D34-9284-5A2195B3D0D7}</a:tableStyleId>
              </a:tblPr>
              <a:tblGrid>
                <a:gridCol w="2245868">
                  <a:extLst>
                    <a:ext uri="{9D8B030D-6E8A-4147-A177-3AD203B41FA5}">
                      <a16:colId xmlns:a16="http://schemas.microsoft.com/office/drawing/2014/main" xmlns="" val="4266618649"/>
                    </a:ext>
                  </a:extLst>
                </a:gridCol>
                <a:gridCol w="2245868">
                  <a:extLst>
                    <a:ext uri="{9D8B030D-6E8A-4147-A177-3AD203B41FA5}">
                      <a16:colId xmlns:a16="http://schemas.microsoft.com/office/drawing/2014/main" xmlns="" val="3540483445"/>
                    </a:ext>
                  </a:extLst>
                </a:gridCol>
                <a:gridCol w="2245868">
                  <a:extLst>
                    <a:ext uri="{9D8B030D-6E8A-4147-A177-3AD203B41FA5}">
                      <a16:colId xmlns:a16="http://schemas.microsoft.com/office/drawing/2014/main" xmlns="" val="2972996296"/>
                    </a:ext>
                  </a:extLst>
                </a:gridCol>
                <a:gridCol w="2245868">
                  <a:extLst>
                    <a:ext uri="{9D8B030D-6E8A-4147-A177-3AD203B41FA5}">
                      <a16:colId xmlns:a16="http://schemas.microsoft.com/office/drawing/2014/main" xmlns="" val="4033746293"/>
                    </a:ext>
                  </a:extLst>
                </a:gridCol>
              </a:tblGrid>
              <a:tr h="370840">
                <a:tc>
                  <a:txBody>
                    <a:bodyPr/>
                    <a:lstStyle/>
                    <a:p>
                      <a:pPr algn="ctr">
                        <a:lnSpc>
                          <a:spcPct val="100000"/>
                        </a:lnSpc>
                        <a:buFontTx/>
                        <a:buNone/>
                      </a:pPr>
                      <a:r>
                        <a:rPr lang="fr-FR" sz="1400" kern="1200" dirty="0"/>
                        <a:t>Développer la couverture numérique et en téléphonie</a:t>
                      </a:r>
                    </a:p>
                  </a:txBody>
                  <a:tcPr/>
                </a:tc>
                <a:tc>
                  <a:txBody>
                    <a:bodyPr/>
                    <a:lstStyle/>
                    <a:p>
                      <a:pPr algn="ctr">
                        <a:lnSpc>
                          <a:spcPct val="100000"/>
                        </a:lnSpc>
                        <a:buFontTx/>
                        <a:buNone/>
                      </a:pPr>
                      <a:r>
                        <a:rPr lang="fr-FR" sz="1400" kern="1200" dirty="0"/>
                        <a:t>Accueillir des activités innovantes</a:t>
                      </a:r>
                    </a:p>
                  </a:txBody>
                  <a:tcPr/>
                </a:tc>
                <a:tc>
                  <a:txBody>
                    <a:bodyPr/>
                    <a:lstStyle/>
                    <a:p>
                      <a:pPr algn="ctr">
                        <a:lnSpc>
                          <a:spcPct val="100000"/>
                        </a:lnSpc>
                        <a:buFontTx/>
                        <a:buNone/>
                      </a:pPr>
                      <a:r>
                        <a:rPr lang="fr-FR" sz="1400" kern="1200" dirty="0"/>
                        <a:t>Apporter des réponses plus adaptées aux parcours résidentiels des habitants</a:t>
                      </a:r>
                    </a:p>
                  </a:txBody>
                  <a:tcPr/>
                </a:tc>
                <a:tc>
                  <a:txBody>
                    <a:bodyPr/>
                    <a:lstStyle/>
                    <a:p>
                      <a:pPr marL="0" marR="0" lvl="1" indent="0" algn="ctr" defTabSz="914400" rtl="0" eaLnBrk="1" fontAlgn="auto" latinLnBrk="0" hangingPunct="1">
                        <a:lnSpc>
                          <a:spcPct val="100000"/>
                        </a:lnSpc>
                        <a:spcBef>
                          <a:spcPts val="525"/>
                        </a:spcBef>
                        <a:spcAft>
                          <a:spcPts val="600"/>
                        </a:spcAft>
                        <a:buClr>
                          <a:schemeClr val="accent2"/>
                        </a:buClr>
                        <a:buSzPct val="120000"/>
                        <a:buFontTx/>
                        <a:buNone/>
                        <a:tabLst/>
                        <a:defRPr/>
                      </a:pPr>
                      <a:r>
                        <a:rPr lang="fr-FR" sz="1400" kern="1200" dirty="0"/>
                        <a:t>Accompagner et informer les porteurs de projets dans le domaine de l’habitat</a:t>
                      </a:r>
                    </a:p>
                  </a:txBody>
                  <a:tcPr/>
                </a:tc>
                <a:extLst>
                  <a:ext uri="{0D108BD9-81ED-4DB2-BD59-A6C34878D82A}">
                    <a16:rowId xmlns:a16="http://schemas.microsoft.com/office/drawing/2014/main" xmlns="" val="3124022392"/>
                  </a:ext>
                </a:extLst>
              </a:tr>
              <a:tr h="370840">
                <a:tc>
                  <a:txBody>
                    <a:bodyPr/>
                    <a:lstStyle/>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txBody>
                  <a:tcPr>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xmlns="" val="2761667862"/>
                  </a:ext>
                </a:extLst>
              </a:tr>
            </a:tbl>
          </a:graphicData>
        </a:graphic>
      </p:graphicFrame>
    </p:spTree>
    <p:extLst>
      <p:ext uri="{BB962C8B-B14F-4D97-AF65-F5344CB8AC3E}">
        <p14:creationId xmlns:p14="http://schemas.microsoft.com/office/powerpoint/2010/main" val="2716233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texte 5">
            <a:extLst>
              <a:ext uri="{FF2B5EF4-FFF2-40B4-BE49-F238E27FC236}">
                <a16:creationId xmlns:a16="http://schemas.microsoft.com/office/drawing/2014/main" xmlns="" id="{4EF41F48-D68A-4BC4-B6D4-6DBDB17BDC1F}"/>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graphicFrame>
        <p:nvGraphicFramePr>
          <p:cNvPr id="30" name="Tableau 29">
            <a:extLst>
              <a:ext uri="{FF2B5EF4-FFF2-40B4-BE49-F238E27FC236}">
                <a16:creationId xmlns:a16="http://schemas.microsoft.com/office/drawing/2014/main" xmlns="" id="{D6FE318D-3FCB-427F-9FA1-F5CCD6223D51}"/>
              </a:ext>
            </a:extLst>
          </p:cNvPr>
          <p:cNvGraphicFramePr>
            <a:graphicFrameLocks noGrp="1"/>
          </p:cNvGraphicFramePr>
          <p:nvPr>
            <p:extLst>
              <p:ext uri="{D42A27DB-BD31-4B8C-83A1-F6EECF244321}">
                <p14:modId xmlns:p14="http://schemas.microsoft.com/office/powerpoint/2010/main" val="2764766394"/>
              </p:ext>
            </p:extLst>
          </p:nvPr>
        </p:nvGraphicFramePr>
        <p:xfrm>
          <a:off x="562864" y="1309962"/>
          <a:ext cx="8983472" cy="4023360"/>
        </p:xfrm>
        <a:graphic>
          <a:graphicData uri="http://schemas.openxmlformats.org/drawingml/2006/table">
            <a:tbl>
              <a:tblPr firstRow="1" bandRow="1">
                <a:tableStyleId>{7E9639D4-E3E2-4D34-9284-5A2195B3D0D7}</a:tableStyleId>
              </a:tblPr>
              <a:tblGrid>
                <a:gridCol w="2245868">
                  <a:extLst>
                    <a:ext uri="{9D8B030D-6E8A-4147-A177-3AD203B41FA5}">
                      <a16:colId xmlns:a16="http://schemas.microsoft.com/office/drawing/2014/main" xmlns="" val="4266618649"/>
                    </a:ext>
                  </a:extLst>
                </a:gridCol>
                <a:gridCol w="2245868">
                  <a:extLst>
                    <a:ext uri="{9D8B030D-6E8A-4147-A177-3AD203B41FA5}">
                      <a16:colId xmlns:a16="http://schemas.microsoft.com/office/drawing/2014/main" xmlns="" val="3540483445"/>
                    </a:ext>
                  </a:extLst>
                </a:gridCol>
                <a:gridCol w="2245868">
                  <a:extLst>
                    <a:ext uri="{9D8B030D-6E8A-4147-A177-3AD203B41FA5}">
                      <a16:colId xmlns:a16="http://schemas.microsoft.com/office/drawing/2014/main" xmlns="" val="2972996296"/>
                    </a:ext>
                  </a:extLst>
                </a:gridCol>
                <a:gridCol w="2245868">
                  <a:extLst>
                    <a:ext uri="{9D8B030D-6E8A-4147-A177-3AD203B41FA5}">
                      <a16:colId xmlns:a16="http://schemas.microsoft.com/office/drawing/2014/main" xmlns="" val="4033746293"/>
                    </a:ext>
                  </a:extLst>
                </a:gridCol>
              </a:tblGrid>
              <a:tr h="370840">
                <a:tc>
                  <a:txBody>
                    <a:bodyPr/>
                    <a:lstStyle/>
                    <a:p>
                      <a:pPr algn="ctr">
                        <a:lnSpc>
                          <a:spcPct val="100000"/>
                        </a:lnSpc>
                        <a:buFontTx/>
                        <a:buNone/>
                      </a:pPr>
                      <a:r>
                        <a:rPr lang="fr-FR" sz="1400" kern="1200" dirty="0"/>
                        <a:t>Maîtriser la consommation et la précarité énergétique</a:t>
                      </a:r>
                    </a:p>
                  </a:txBody>
                  <a:tcPr/>
                </a:tc>
                <a:tc>
                  <a:txBody>
                    <a:bodyPr/>
                    <a:lstStyle/>
                    <a:p>
                      <a:pPr algn="ctr">
                        <a:lnSpc>
                          <a:spcPct val="100000"/>
                        </a:lnSpc>
                        <a:buFontTx/>
                        <a:buNone/>
                      </a:pPr>
                      <a:r>
                        <a:rPr lang="fr-FR" sz="1400" kern="1200" dirty="0"/>
                        <a:t>Faciliter les mobilités du quotidien</a:t>
                      </a:r>
                      <a:endParaRPr lang="fr-FR" sz="1400" dirty="0"/>
                    </a:p>
                  </a:txBody>
                  <a:tcPr/>
                </a:tc>
                <a:tc>
                  <a:txBody>
                    <a:bodyPr/>
                    <a:lstStyle/>
                    <a:p>
                      <a:pPr algn="ctr">
                        <a:lnSpc>
                          <a:spcPct val="100000"/>
                        </a:lnSpc>
                        <a:buFontTx/>
                        <a:buNone/>
                      </a:pPr>
                      <a:r>
                        <a:rPr lang="fr-FR" sz="1400" kern="1200" dirty="0"/>
                        <a:t>Promouvoir les pratiques touristiques et de loisirs</a:t>
                      </a:r>
                      <a:endParaRPr lang="fr-FR" sz="1400" dirty="0"/>
                    </a:p>
                  </a:txBody>
                  <a:tcPr/>
                </a:tc>
                <a:tc>
                  <a:txBody>
                    <a:bodyPr/>
                    <a:lstStyle/>
                    <a:p>
                      <a:pPr marL="0" marR="0" lvl="1" indent="0" algn="ctr" defTabSz="914400" rtl="0" eaLnBrk="1" fontAlgn="auto" latinLnBrk="0" hangingPunct="1">
                        <a:lnSpc>
                          <a:spcPct val="100000"/>
                        </a:lnSpc>
                        <a:spcBef>
                          <a:spcPts val="525"/>
                        </a:spcBef>
                        <a:spcAft>
                          <a:spcPts val="600"/>
                        </a:spcAft>
                        <a:buClr>
                          <a:schemeClr val="accent2"/>
                        </a:buClr>
                        <a:buSzPct val="120000"/>
                        <a:buFontTx/>
                        <a:buNone/>
                        <a:tabLst/>
                        <a:defRPr/>
                      </a:pPr>
                      <a:r>
                        <a:rPr lang="fr-FR" sz="1400" kern="1200" dirty="0"/>
                        <a:t>Pérenniser la ressource en eau et améliorer la gestion du risque</a:t>
                      </a:r>
                      <a:endParaRPr lang="fr-FR" sz="1400" dirty="0"/>
                    </a:p>
                  </a:txBody>
                  <a:tcPr/>
                </a:tc>
                <a:extLst>
                  <a:ext uri="{0D108BD9-81ED-4DB2-BD59-A6C34878D82A}">
                    <a16:rowId xmlns:a16="http://schemas.microsoft.com/office/drawing/2014/main" xmlns="" val="3124022392"/>
                  </a:ext>
                </a:extLst>
              </a:tr>
              <a:tr h="370840">
                <a:tc>
                  <a:txBody>
                    <a:bodyPr/>
                    <a:lstStyle/>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p>
                      <a:pPr algn="ctr">
                        <a:lnSpc>
                          <a:spcPct val="100000"/>
                        </a:lnSpc>
                        <a:buFontTx/>
                        <a:buNone/>
                      </a:pPr>
                      <a:endParaRPr lang="fr-FR" sz="1400" dirty="0"/>
                    </a:p>
                  </a:txBody>
                  <a:tcPr>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lnSpc>
                          <a:spcPct val="100000"/>
                        </a:lnSpc>
                        <a:buFontTx/>
                        <a:buNone/>
                      </a:pPr>
                      <a:endParaRPr lang="fr-FR" sz="1400" dirty="0"/>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xmlns="" val="2761667862"/>
                  </a:ext>
                </a:extLst>
              </a:tr>
            </a:tbl>
          </a:graphicData>
        </a:graphic>
      </p:graphicFrame>
    </p:spTree>
    <p:extLst>
      <p:ext uri="{BB962C8B-B14F-4D97-AF65-F5344CB8AC3E}">
        <p14:creationId xmlns:p14="http://schemas.microsoft.com/office/powerpoint/2010/main" val="1448475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27">
            <a:extLst>
              <a:ext uri="{FF2B5EF4-FFF2-40B4-BE49-F238E27FC236}">
                <a16:creationId xmlns:a16="http://schemas.microsoft.com/office/drawing/2014/main" xmlns="" id="{34B009B1-43F0-422D-9A9E-1D0E30260D19}"/>
              </a:ext>
            </a:extLst>
          </p:cNvPr>
          <p:cNvSpPr>
            <a:spLocks noGrp="1"/>
          </p:cNvSpPr>
          <p:nvPr>
            <p:ph type="body" sz="quarter" idx="11"/>
          </p:nvPr>
        </p:nvSpPr>
        <p:spPr>
          <a:xfrm>
            <a:off x="3362325" y="2066925"/>
            <a:ext cx="3181350" cy="857250"/>
          </a:xfrm>
        </p:spPr>
        <p:txBody>
          <a:bodyPr/>
          <a:lstStyle/>
          <a:p>
            <a:r>
              <a:rPr lang="fr-FR" dirty="0"/>
              <a:t>LA SUITE</a:t>
            </a:r>
          </a:p>
        </p:txBody>
      </p:sp>
      <p:sp>
        <p:nvSpPr>
          <p:cNvPr id="7" name="Espace réservé du texte 4">
            <a:extLst>
              <a:ext uri="{FF2B5EF4-FFF2-40B4-BE49-F238E27FC236}">
                <a16:creationId xmlns:a16="http://schemas.microsoft.com/office/drawing/2014/main" xmlns="" id="{66699608-54B3-4760-A832-02CA1156317E}"/>
              </a:ext>
            </a:extLst>
          </p:cNvPr>
          <p:cNvSpPr txBox="1">
            <a:spLocks/>
          </p:cNvSpPr>
          <p:nvPr/>
        </p:nvSpPr>
        <p:spPr>
          <a:xfrm>
            <a:off x="27460" y="67697"/>
            <a:ext cx="4927600" cy="3508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accent1">
                    <a:lumMod val="75000"/>
                  </a:schemeClr>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900" dirty="0">
                <a:solidFill>
                  <a:schemeClr val="bg1"/>
                </a:solidFill>
                <a:latin typeface="AvenirNext LT Pro Bold" panose="020B0804020202020204" pitchFamily="34" charset="0"/>
              </a:rPr>
              <a:t>COMMUNAUTÉ DE COMMUNES DU GRAND ROYE</a:t>
            </a:r>
            <a:r>
              <a:rPr lang="fr-FR" sz="900" dirty="0">
                <a:solidFill>
                  <a:schemeClr val="bg1"/>
                </a:solidFill>
              </a:rPr>
              <a:t> – </a:t>
            </a:r>
            <a:r>
              <a:rPr lang="fr-FR" sz="900" b="0" dirty="0">
                <a:solidFill>
                  <a:schemeClr val="bg1"/>
                </a:solidFill>
              </a:rPr>
              <a:t>ÉLABORATION DU PLUi</a:t>
            </a:r>
          </a:p>
        </p:txBody>
      </p:sp>
      <p:pic>
        <p:nvPicPr>
          <p:cNvPr id="8" name="Graphique 7">
            <a:extLst>
              <a:ext uri="{FF2B5EF4-FFF2-40B4-BE49-F238E27FC236}">
                <a16:creationId xmlns:a16="http://schemas.microsoft.com/office/drawing/2014/main" xmlns="" id="{E8AED0F2-A232-407B-B130-E05DDD9F6F2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81156" y="6414858"/>
            <a:ext cx="190501" cy="296335"/>
          </a:xfrm>
          <a:prstGeom prst="rect">
            <a:avLst/>
          </a:prstGeom>
        </p:spPr>
      </p:pic>
      <p:pic>
        <p:nvPicPr>
          <p:cNvPr id="9" name="Graphique 8">
            <a:extLst>
              <a:ext uri="{FF2B5EF4-FFF2-40B4-BE49-F238E27FC236}">
                <a16:creationId xmlns:a16="http://schemas.microsoft.com/office/drawing/2014/main" xmlns="" id="{32BF4273-A685-4F80-93B6-39F556D8B014}"/>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5020" t="-12655" b="1"/>
          <a:stretch/>
        </p:blipFill>
        <p:spPr>
          <a:xfrm>
            <a:off x="6929392" y="6345397"/>
            <a:ext cx="2697691" cy="365796"/>
          </a:xfrm>
          <a:prstGeom prst="rect">
            <a:avLst/>
          </a:prstGeom>
        </p:spPr>
      </p:pic>
      <p:pic>
        <p:nvPicPr>
          <p:cNvPr id="10" name="Image 9">
            <a:extLst>
              <a:ext uri="{FF2B5EF4-FFF2-40B4-BE49-F238E27FC236}">
                <a16:creationId xmlns:a16="http://schemas.microsoft.com/office/drawing/2014/main" xmlns="" id="{07B1AC69-E344-4B08-8855-6A5F890B28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192" y="6422363"/>
            <a:ext cx="779785" cy="230029"/>
          </a:xfrm>
          <a:prstGeom prst="rect">
            <a:avLst/>
          </a:prstGeom>
        </p:spPr>
      </p:pic>
      <p:sp>
        <p:nvSpPr>
          <p:cNvPr id="4" name="Espace réservé du texte 3">
            <a:extLst>
              <a:ext uri="{FF2B5EF4-FFF2-40B4-BE49-F238E27FC236}">
                <a16:creationId xmlns:a16="http://schemas.microsoft.com/office/drawing/2014/main" xmlns="" id="{15113070-FA73-4569-86AE-35F14125D1E7}"/>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1265967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BE3E12B-2F0C-4B86-AB6C-AAEE9CA0BF21}"/>
              </a:ext>
            </a:extLst>
          </p:cNvPr>
          <p:cNvSpPr/>
          <p:nvPr/>
        </p:nvSpPr>
        <p:spPr>
          <a:xfrm>
            <a:off x="1988080" y="809298"/>
            <a:ext cx="353776" cy="23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texte 5">
            <a:extLst>
              <a:ext uri="{FF2B5EF4-FFF2-40B4-BE49-F238E27FC236}">
                <a16:creationId xmlns:a16="http://schemas.microsoft.com/office/drawing/2014/main" xmlns="" id="{D54F9C7A-A43E-4B7C-82D9-B7037316CC48}"/>
              </a:ext>
            </a:extLst>
          </p:cNvPr>
          <p:cNvSpPr txBox="1">
            <a:spLocks/>
          </p:cNvSpPr>
          <p:nvPr/>
        </p:nvSpPr>
        <p:spPr>
          <a:xfrm>
            <a:off x="473075" y="466725"/>
            <a:ext cx="70802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SUITE</a:t>
            </a:r>
          </a:p>
        </p:txBody>
      </p:sp>
      <p:sp>
        <p:nvSpPr>
          <p:cNvPr id="29" name="Espace réservé du texte 4">
            <a:extLst>
              <a:ext uri="{FF2B5EF4-FFF2-40B4-BE49-F238E27FC236}">
                <a16:creationId xmlns:a16="http://schemas.microsoft.com/office/drawing/2014/main" xmlns="" id="{60DA3D19-F7C3-4626-970D-402DC28191D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grpSp>
        <p:nvGrpSpPr>
          <p:cNvPr id="7" name="Groupe 6">
            <a:extLst>
              <a:ext uri="{FF2B5EF4-FFF2-40B4-BE49-F238E27FC236}">
                <a16:creationId xmlns:a16="http://schemas.microsoft.com/office/drawing/2014/main" xmlns="" id="{CAAF4123-24CD-467E-8F8A-658BC9AF56FB}"/>
              </a:ext>
            </a:extLst>
          </p:cNvPr>
          <p:cNvGrpSpPr/>
          <p:nvPr/>
        </p:nvGrpSpPr>
        <p:grpSpPr>
          <a:xfrm>
            <a:off x="0" y="1710933"/>
            <a:ext cx="9695577" cy="2733532"/>
            <a:chOff x="26963" y="2278824"/>
            <a:chExt cx="9268564" cy="2733532"/>
          </a:xfrm>
        </p:grpSpPr>
        <p:sp>
          <p:nvSpPr>
            <p:cNvPr id="8" name="Flèche : droite 7">
              <a:extLst>
                <a:ext uri="{FF2B5EF4-FFF2-40B4-BE49-F238E27FC236}">
                  <a16:creationId xmlns:a16="http://schemas.microsoft.com/office/drawing/2014/main" xmlns="" id="{A3501A6C-45DC-48D8-AA8C-2DA7F0D70147}"/>
                </a:ext>
              </a:extLst>
            </p:cNvPr>
            <p:cNvSpPr/>
            <p:nvPr/>
          </p:nvSpPr>
          <p:spPr>
            <a:xfrm>
              <a:off x="473075" y="2278824"/>
              <a:ext cx="8822452" cy="2733532"/>
            </a:xfrm>
            <a:prstGeom prst="rightArrow">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 forme 8">
              <a:extLst>
                <a:ext uri="{FF2B5EF4-FFF2-40B4-BE49-F238E27FC236}">
                  <a16:creationId xmlns:a16="http://schemas.microsoft.com/office/drawing/2014/main" xmlns="" id="{80876BC2-F319-4A10-B605-40369DAFA865}"/>
                </a:ext>
              </a:extLst>
            </p:cNvPr>
            <p:cNvSpPr/>
            <p:nvPr/>
          </p:nvSpPr>
          <p:spPr>
            <a:xfrm>
              <a:off x="465823" y="2954215"/>
              <a:ext cx="5798402" cy="1379661"/>
            </a:xfrm>
            <a:custGeom>
              <a:avLst/>
              <a:gdLst>
                <a:gd name="connsiteX0" fmla="*/ 20097 w 3949002"/>
                <a:gd name="connsiteY0" fmla="*/ 0 h 1396721"/>
                <a:gd name="connsiteX1" fmla="*/ 3285811 w 3949002"/>
                <a:gd name="connsiteY1" fmla="*/ 0 h 1396721"/>
                <a:gd name="connsiteX2" fmla="*/ 3949002 w 3949002"/>
                <a:gd name="connsiteY2" fmla="*/ 703385 h 1396721"/>
                <a:gd name="connsiteX3" fmla="*/ 3235569 w 3949002"/>
                <a:gd name="connsiteY3" fmla="*/ 1396721 h 1396721"/>
                <a:gd name="connsiteX4" fmla="*/ 0 w 3949002"/>
                <a:gd name="connsiteY4" fmla="*/ 1396721 h 1396721"/>
                <a:gd name="connsiteX5" fmla="*/ 20097 w 3949002"/>
                <a:gd name="connsiteY5" fmla="*/ 0 h 1396721"/>
                <a:gd name="connsiteX0" fmla="*/ 20097 w 3949002"/>
                <a:gd name="connsiteY0" fmla="*/ 0 h 1396721"/>
                <a:gd name="connsiteX1" fmla="*/ 3285811 w 3949002"/>
                <a:gd name="connsiteY1" fmla="*/ 0 h 1396721"/>
                <a:gd name="connsiteX2" fmla="*/ 3949002 w 3949002"/>
                <a:gd name="connsiteY2" fmla="*/ 703385 h 1396721"/>
                <a:gd name="connsiteX3" fmla="*/ 3259452 w 3949002"/>
                <a:gd name="connsiteY3" fmla="*/ 1376249 h 1396721"/>
                <a:gd name="connsiteX4" fmla="*/ 0 w 3949002"/>
                <a:gd name="connsiteY4" fmla="*/ 1396721 h 1396721"/>
                <a:gd name="connsiteX5" fmla="*/ 20097 w 3949002"/>
                <a:gd name="connsiteY5" fmla="*/ 0 h 1396721"/>
                <a:gd name="connsiteX0" fmla="*/ 6449 w 3935354"/>
                <a:gd name="connsiteY0" fmla="*/ 0 h 1379661"/>
                <a:gd name="connsiteX1" fmla="*/ 3272163 w 3935354"/>
                <a:gd name="connsiteY1" fmla="*/ 0 h 1379661"/>
                <a:gd name="connsiteX2" fmla="*/ 3935354 w 3935354"/>
                <a:gd name="connsiteY2" fmla="*/ 703385 h 1379661"/>
                <a:gd name="connsiteX3" fmla="*/ 3245804 w 3935354"/>
                <a:gd name="connsiteY3" fmla="*/ 1376249 h 1379661"/>
                <a:gd name="connsiteX4" fmla="*/ 0 w 3935354"/>
                <a:gd name="connsiteY4" fmla="*/ 1379661 h 1379661"/>
                <a:gd name="connsiteX5" fmla="*/ 6449 w 3935354"/>
                <a:gd name="connsiteY5" fmla="*/ 0 h 137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5354" h="1379661">
                  <a:moveTo>
                    <a:pt x="6449" y="0"/>
                  </a:moveTo>
                  <a:lnTo>
                    <a:pt x="3272163" y="0"/>
                  </a:lnTo>
                  <a:lnTo>
                    <a:pt x="3935354" y="703385"/>
                  </a:lnTo>
                  <a:lnTo>
                    <a:pt x="3245804" y="1376249"/>
                  </a:lnTo>
                  <a:lnTo>
                    <a:pt x="0" y="1379661"/>
                  </a:lnTo>
                  <a:cubicBezTo>
                    <a:pt x="2150" y="919774"/>
                    <a:pt x="4299" y="459887"/>
                    <a:pt x="6449" y="0"/>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Forme libre : forme 9">
              <a:extLst>
                <a:ext uri="{FF2B5EF4-FFF2-40B4-BE49-F238E27FC236}">
                  <a16:creationId xmlns:a16="http://schemas.microsoft.com/office/drawing/2014/main" xmlns="" id="{48EBE6BA-255E-42C3-94C7-8682C728084F}"/>
                </a:ext>
              </a:extLst>
            </p:cNvPr>
            <p:cNvSpPr/>
            <p:nvPr/>
          </p:nvSpPr>
          <p:spPr>
            <a:xfrm>
              <a:off x="26963" y="2957377"/>
              <a:ext cx="1095335" cy="1376249"/>
            </a:xfrm>
            <a:custGeom>
              <a:avLst/>
              <a:gdLst>
                <a:gd name="connsiteX0" fmla="*/ 20097 w 3949002"/>
                <a:gd name="connsiteY0" fmla="*/ 0 h 1396721"/>
                <a:gd name="connsiteX1" fmla="*/ 3285811 w 3949002"/>
                <a:gd name="connsiteY1" fmla="*/ 0 h 1396721"/>
                <a:gd name="connsiteX2" fmla="*/ 3949002 w 3949002"/>
                <a:gd name="connsiteY2" fmla="*/ 703385 h 1396721"/>
                <a:gd name="connsiteX3" fmla="*/ 3235569 w 3949002"/>
                <a:gd name="connsiteY3" fmla="*/ 1396721 h 1396721"/>
                <a:gd name="connsiteX4" fmla="*/ 0 w 3949002"/>
                <a:gd name="connsiteY4" fmla="*/ 1396721 h 1396721"/>
                <a:gd name="connsiteX5" fmla="*/ 20097 w 3949002"/>
                <a:gd name="connsiteY5" fmla="*/ 0 h 1396721"/>
                <a:gd name="connsiteX0" fmla="*/ 20097 w 3949002"/>
                <a:gd name="connsiteY0" fmla="*/ 0 h 1396721"/>
                <a:gd name="connsiteX1" fmla="*/ 3285811 w 3949002"/>
                <a:gd name="connsiteY1" fmla="*/ 0 h 1396721"/>
                <a:gd name="connsiteX2" fmla="*/ 3949002 w 3949002"/>
                <a:gd name="connsiteY2" fmla="*/ 703385 h 1396721"/>
                <a:gd name="connsiteX3" fmla="*/ 3259452 w 3949002"/>
                <a:gd name="connsiteY3" fmla="*/ 1376249 h 1396721"/>
                <a:gd name="connsiteX4" fmla="*/ 0 w 3949002"/>
                <a:gd name="connsiteY4" fmla="*/ 1396721 h 1396721"/>
                <a:gd name="connsiteX5" fmla="*/ 20097 w 3949002"/>
                <a:gd name="connsiteY5" fmla="*/ 0 h 1396721"/>
                <a:gd name="connsiteX0" fmla="*/ 6449 w 3935354"/>
                <a:gd name="connsiteY0" fmla="*/ 0 h 1379661"/>
                <a:gd name="connsiteX1" fmla="*/ 3272163 w 3935354"/>
                <a:gd name="connsiteY1" fmla="*/ 0 h 1379661"/>
                <a:gd name="connsiteX2" fmla="*/ 3935354 w 3935354"/>
                <a:gd name="connsiteY2" fmla="*/ 703385 h 1379661"/>
                <a:gd name="connsiteX3" fmla="*/ 3245804 w 3935354"/>
                <a:gd name="connsiteY3" fmla="*/ 1376249 h 1379661"/>
                <a:gd name="connsiteX4" fmla="*/ 0 w 3935354"/>
                <a:gd name="connsiteY4" fmla="*/ 1379661 h 1379661"/>
                <a:gd name="connsiteX5" fmla="*/ 6449 w 3935354"/>
                <a:gd name="connsiteY5" fmla="*/ 0 h 1379661"/>
                <a:gd name="connsiteX0" fmla="*/ 2642073 w 3935354"/>
                <a:gd name="connsiteY0" fmla="*/ 0 h 1390419"/>
                <a:gd name="connsiteX1" fmla="*/ 3272163 w 3935354"/>
                <a:gd name="connsiteY1" fmla="*/ 10758 h 1390419"/>
                <a:gd name="connsiteX2" fmla="*/ 3935354 w 3935354"/>
                <a:gd name="connsiteY2" fmla="*/ 714143 h 1390419"/>
                <a:gd name="connsiteX3" fmla="*/ 3245804 w 3935354"/>
                <a:gd name="connsiteY3" fmla="*/ 1387007 h 1390419"/>
                <a:gd name="connsiteX4" fmla="*/ 0 w 3935354"/>
                <a:gd name="connsiteY4" fmla="*/ 1390419 h 1390419"/>
                <a:gd name="connsiteX5" fmla="*/ 2642073 w 3935354"/>
                <a:gd name="connsiteY5" fmla="*/ 0 h 1390419"/>
                <a:gd name="connsiteX0" fmla="*/ 17 w 1293298"/>
                <a:gd name="connsiteY0" fmla="*/ 0 h 1387007"/>
                <a:gd name="connsiteX1" fmla="*/ 630107 w 1293298"/>
                <a:gd name="connsiteY1" fmla="*/ 10758 h 1387007"/>
                <a:gd name="connsiteX2" fmla="*/ 1293298 w 1293298"/>
                <a:gd name="connsiteY2" fmla="*/ 714143 h 1387007"/>
                <a:gd name="connsiteX3" fmla="*/ 603748 w 1293298"/>
                <a:gd name="connsiteY3" fmla="*/ 1387007 h 1387007"/>
                <a:gd name="connsiteX4" fmla="*/ 208721 w 1293298"/>
                <a:gd name="connsiteY4" fmla="*/ 1336631 h 1387007"/>
                <a:gd name="connsiteX5" fmla="*/ 17 w 1293298"/>
                <a:gd name="connsiteY5" fmla="*/ 0 h 1387007"/>
                <a:gd name="connsiteX0" fmla="*/ 348 w 1089234"/>
                <a:gd name="connsiteY0" fmla="*/ 21515 h 1376249"/>
                <a:gd name="connsiteX1" fmla="*/ 426043 w 1089234"/>
                <a:gd name="connsiteY1" fmla="*/ 0 h 1376249"/>
                <a:gd name="connsiteX2" fmla="*/ 1089234 w 1089234"/>
                <a:gd name="connsiteY2" fmla="*/ 703385 h 1376249"/>
                <a:gd name="connsiteX3" fmla="*/ 399684 w 1089234"/>
                <a:gd name="connsiteY3" fmla="*/ 1376249 h 1376249"/>
                <a:gd name="connsiteX4" fmla="*/ 4657 w 1089234"/>
                <a:gd name="connsiteY4" fmla="*/ 1325873 h 1376249"/>
                <a:gd name="connsiteX5" fmla="*/ 348 w 1089234"/>
                <a:gd name="connsiteY5" fmla="*/ 21515 h 1376249"/>
                <a:gd name="connsiteX0" fmla="*/ 6449 w 1095335"/>
                <a:gd name="connsiteY0" fmla="*/ 21515 h 1376249"/>
                <a:gd name="connsiteX1" fmla="*/ 432144 w 1095335"/>
                <a:gd name="connsiteY1" fmla="*/ 0 h 1376249"/>
                <a:gd name="connsiteX2" fmla="*/ 1095335 w 1095335"/>
                <a:gd name="connsiteY2" fmla="*/ 703385 h 1376249"/>
                <a:gd name="connsiteX3" fmla="*/ 405785 w 1095335"/>
                <a:gd name="connsiteY3" fmla="*/ 1376249 h 1376249"/>
                <a:gd name="connsiteX4" fmla="*/ 0 w 1095335"/>
                <a:gd name="connsiteY4" fmla="*/ 1368904 h 1376249"/>
                <a:gd name="connsiteX5" fmla="*/ 6449 w 1095335"/>
                <a:gd name="connsiteY5" fmla="*/ 21515 h 137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335" h="1376249">
                  <a:moveTo>
                    <a:pt x="6449" y="21515"/>
                  </a:moveTo>
                  <a:lnTo>
                    <a:pt x="432144" y="0"/>
                  </a:lnTo>
                  <a:lnTo>
                    <a:pt x="1095335" y="703385"/>
                  </a:lnTo>
                  <a:lnTo>
                    <a:pt x="405785" y="1376249"/>
                  </a:lnTo>
                  <a:lnTo>
                    <a:pt x="0" y="1368904"/>
                  </a:lnTo>
                  <a:cubicBezTo>
                    <a:pt x="2150" y="909017"/>
                    <a:pt x="4299" y="481402"/>
                    <a:pt x="6449" y="215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Rectangle 10">
            <a:extLst>
              <a:ext uri="{FF2B5EF4-FFF2-40B4-BE49-F238E27FC236}">
                <a16:creationId xmlns:a16="http://schemas.microsoft.com/office/drawing/2014/main" xmlns="" id="{6829736B-C534-48B3-AEE7-FE8E25838D74}"/>
              </a:ext>
            </a:extLst>
          </p:cNvPr>
          <p:cNvSpPr/>
          <p:nvPr/>
        </p:nvSpPr>
        <p:spPr>
          <a:xfrm>
            <a:off x="968312" y="3181085"/>
            <a:ext cx="1520695" cy="584775"/>
          </a:xfrm>
          <a:prstGeom prst="rect">
            <a:avLst/>
          </a:prstGeom>
        </p:spPr>
        <p:txBody>
          <a:bodyPr wrap="square">
            <a:spAutoFit/>
          </a:bodyPr>
          <a:lstStyle/>
          <a:p>
            <a:r>
              <a:rPr lang="fr-FR" sz="3200" dirty="0">
                <a:solidFill>
                  <a:schemeClr val="bg1"/>
                </a:solidFill>
                <a:latin typeface="Bebas" pitchFamily="2" charset="0"/>
              </a:rPr>
              <a:t>PADD</a:t>
            </a:r>
            <a:endParaRPr lang="fr-FR" sz="1100" dirty="0">
              <a:solidFill>
                <a:schemeClr val="bg1"/>
              </a:solidFill>
              <a:latin typeface="Bebas" pitchFamily="2" charset="0"/>
            </a:endParaRPr>
          </a:p>
        </p:txBody>
      </p:sp>
      <p:cxnSp>
        <p:nvCxnSpPr>
          <p:cNvPr id="20" name="Connecteur droit 19">
            <a:extLst>
              <a:ext uri="{FF2B5EF4-FFF2-40B4-BE49-F238E27FC236}">
                <a16:creationId xmlns:a16="http://schemas.microsoft.com/office/drawing/2014/main" xmlns="" id="{35693CF5-E65B-4F30-ACE1-D1B0EE82FCE7}"/>
              </a:ext>
            </a:extLst>
          </p:cNvPr>
          <p:cNvCxnSpPr>
            <a:cxnSpLocks/>
          </p:cNvCxnSpPr>
          <p:nvPr/>
        </p:nvCxnSpPr>
        <p:spPr>
          <a:xfrm flipV="1">
            <a:off x="2928739"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xmlns="" id="{00F1DBAF-ECD5-413D-B041-C303D2C7EE9B}"/>
              </a:ext>
            </a:extLst>
          </p:cNvPr>
          <p:cNvSpPr/>
          <p:nvPr/>
        </p:nvSpPr>
        <p:spPr>
          <a:xfrm>
            <a:off x="2363528" y="1732324"/>
            <a:ext cx="1102994" cy="369332"/>
          </a:xfrm>
          <a:prstGeom prst="rect">
            <a:avLst/>
          </a:prstGeom>
        </p:spPr>
        <p:txBody>
          <a:bodyPr wrap="none">
            <a:spAutoFit/>
          </a:bodyPr>
          <a:lstStyle/>
          <a:p>
            <a:r>
              <a:rPr lang="fr-FR" dirty="0">
                <a:solidFill>
                  <a:srgbClr val="EC6E6E"/>
                </a:solidFill>
                <a:latin typeface="Bebas" pitchFamily="2" charset="0"/>
              </a:rPr>
              <a:t>05/12/18</a:t>
            </a:r>
          </a:p>
        </p:txBody>
      </p:sp>
      <p:sp>
        <p:nvSpPr>
          <p:cNvPr id="22" name="Rectangle 21">
            <a:extLst>
              <a:ext uri="{FF2B5EF4-FFF2-40B4-BE49-F238E27FC236}">
                <a16:creationId xmlns:a16="http://schemas.microsoft.com/office/drawing/2014/main" xmlns="" id="{7DFA0EEE-0696-49BA-9A6B-141052F4FA11}"/>
              </a:ext>
            </a:extLst>
          </p:cNvPr>
          <p:cNvSpPr/>
          <p:nvPr/>
        </p:nvSpPr>
        <p:spPr>
          <a:xfrm>
            <a:off x="2360613" y="4059711"/>
            <a:ext cx="1130438" cy="523220"/>
          </a:xfrm>
          <a:prstGeom prst="rect">
            <a:avLst/>
          </a:prstGeom>
        </p:spPr>
        <p:txBody>
          <a:bodyPr wrap="none">
            <a:spAutoFit/>
          </a:bodyPr>
          <a:lstStyle/>
          <a:p>
            <a:pPr algn="ctr"/>
            <a:r>
              <a:rPr lang="fr-FR" sz="1400" b="1" dirty="0">
                <a:solidFill>
                  <a:srgbClr val="EC6E6E"/>
                </a:solidFill>
                <a:latin typeface="Montserrat" panose="02000505000000020004" pitchFamily="2" charset="0"/>
              </a:rPr>
              <a:t>Comité de</a:t>
            </a:r>
          </a:p>
          <a:p>
            <a:pPr algn="ctr"/>
            <a:r>
              <a:rPr lang="fr-FR" sz="1400" b="1" dirty="0">
                <a:solidFill>
                  <a:srgbClr val="EC6E6E"/>
                </a:solidFill>
                <a:latin typeface="Montserrat" panose="02000505000000020004" pitchFamily="2" charset="0"/>
              </a:rPr>
              <a:t>pilotage</a:t>
            </a:r>
          </a:p>
        </p:txBody>
      </p:sp>
      <p:cxnSp>
        <p:nvCxnSpPr>
          <p:cNvPr id="24" name="Connecteur droit 23">
            <a:extLst>
              <a:ext uri="{FF2B5EF4-FFF2-40B4-BE49-F238E27FC236}">
                <a16:creationId xmlns:a16="http://schemas.microsoft.com/office/drawing/2014/main" xmlns="" id="{52CBBE77-D36D-498B-9ACB-0BF4A1DFF787}"/>
              </a:ext>
            </a:extLst>
          </p:cNvPr>
          <p:cNvCxnSpPr>
            <a:cxnSpLocks/>
          </p:cNvCxnSpPr>
          <p:nvPr/>
        </p:nvCxnSpPr>
        <p:spPr>
          <a:xfrm flipV="1">
            <a:off x="4951081"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xmlns="" id="{803329BB-AC1F-4E34-968B-D8C9185C0E27}"/>
              </a:ext>
            </a:extLst>
          </p:cNvPr>
          <p:cNvSpPr/>
          <p:nvPr/>
        </p:nvSpPr>
        <p:spPr>
          <a:xfrm>
            <a:off x="4188706" y="4059711"/>
            <a:ext cx="1524777" cy="307777"/>
          </a:xfrm>
          <a:prstGeom prst="rect">
            <a:avLst/>
          </a:prstGeom>
        </p:spPr>
        <p:txBody>
          <a:bodyPr wrap="none">
            <a:spAutoFit/>
          </a:bodyPr>
          <a:lstStyle/>
          <a:p>
            <a:pPr algn="ctr"/>
            <a:r>
              <a:rPr lang="fr-FR" sz="1400" b="1" dirty="0">
                <a:latin typeface="Montserrat" panose="02000505000000020004" pitchFamily="2" charset="0"/>
              </a:rPr>
              <a:t>Séminaire Élus</a:t>
            </a:r>
          </a:p>
        </p:txBody>
      </p:sp>
      <p:sp>
        <p:nvSpPr>
          <p:cNvPr id="26" name="Rectangle 25">
            <a:extLst>
              <a:ext uri="{FF2B5EF4-FFF2-40B4-BE49-F238E27FC236}">
                <a16:creationId xmlns:a16="http://schemas.microsoft.com/office/drawing/2014/main" xmlns="" id="{799A1EFC-B509-449A-9D8D-CC65049380CA}"/>
              </a:ext>
            </a:extLst>
          </p:cNvPr>
          <p:cNvSpPr/>
          <p:nvPr/>
        </p:nvSpPr>
        <p:spPr>
          <a:xfrm>
            <a:off x="2734480" y="2843259"/>
            <a:ext cx="409575" cy="409575"/>
          </a:xfrm>
          <a:prstGeom prst="rect">
            <a:avLst/>
          </a:prstGeom>
          <a:solidFill>
            <a:srgbClr val="EC6E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space réservé du texte 6">
            <a:extLst>
              <a:ext uri="{FF2B5EF4-FFF2-40B4-BE49-F238E27FC236}">
                <a16:creationId xmlns:a16="http://schemas.microsoft.com/office/drawing/2014/main" xmlns="" id="{713D63C8-97AE-4D4D-935F-FC6BB128B56F}"/>
              </a:ext>
            </a:extLst>
          </p:cNvPr>
          <p:cNvSpPr txBox="1">
            <a:spLocks/>
          </p:cNvSpPr>
          <p:nvPr/>
        </p:nvSpPr>
        <p:spPr>
          <a:xfrm>
            <a:off x="468188" y="1086246"/>
            <a:ext cx="7893492"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LES PROCHAINES ÉCHÉANCES</a:t>
            </a:r>
          </a:p>
        </p:txBody>
      </p:sp>
      <p:sp>
        <p:nvSpPr>
          <p:cNvPr id="31" name="Rectangle 30">
            <a:extLst>
              <a:ext uri="{FF2B5EF4-FFF2-40B4-BE49-F238E27FC236}">
                <a16:creationId xmlns:a16="http://schemas.microsoft.com/office/drawing/2014/main" xmlns="" id="{92A87B17-8767-4D8E-82D6-0B642420A7D2}"/>
              </a:ext>
            </a:extLst>
          </p:cNvPr>
          <p:cNvSpPr/>
          <p:nvPr/>
        </p:nvSpPr>
        <p:spPr>
          <a:xfrm>
            <a:off x="4416094" y="1732324"/>
            <a:ext cx="1069973" cy="369332"/>
          </a:xfrm>
          <a:prstGeom prst="rect">
            <a:avLst/>
          </a:prstGeom>
        </p:spPr>
        <p:txBody>
          <a:bodyPr wrap="none">
            <a:spAutoFit/>
          </a:bodyPr>
          <a:lstStyle/>
          <a:p>
            <a:r>
              <a:rPr lang="fr-FR" dirty="0">
                <a:latin typeface="Bebas" pitchFamily="2" charset="0"/>
              </a:rPr>
              <a:t>14/12/18</a:t>
            </a:r>
          </a:p>
        </p:txBody>
      </p:sp>
      <p:sp>
        <p:nvSpPr>
          <p:cNvPr id="33" name="Triangle isocèle 32">
            <a:extLst>
              <a:ext uri="{FF2B5EF4-FFF2-40B4-BE49-F238E27FC236}">
                <a16:creationId xmlns:a16="http://schemas.microsoft.com/office/drawing/2014/main" xmlns="" id="{914013E1-CC12-4604-8275-39967F3F2DDE}"/>
              </a:ext>
            </a:extLst>
          </p:cNvPr>
          <p:cNvSpPr/>
          <p:nvPr/>
        </p:nvSpPr>
        <p:spPr>
          <a:xfrm>
            <a:off x="4734870" y="2812205"/>
            <a:ext cx="432420" cy="440325"/>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xmlns="" id="{3133CB8B-2048-4A11-B8BB-136B122E6B0B}"/>
              </a:ext>
            </a:extLst>
          </p:cNvPr>
          <p:cNvCxnSpPr>
            <a:cxnSpLocks/>
          </p:cNvCxnSpPr>
          <p:nvPr/>
        </p:nvCxnSpPr>
        <p:spPr>
          <a:xfrm flipV="1">
            <a:off x="7152940" y="2155606"/>
            <a:ext cx="0" cy="1904106"/>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21A23C07-67F5-49B0-8C41-80BAF11677F1}"/>
              </a:ext>
            </a:extLst>
          </p:cNvPr>
          <p:cNvSpPr/>
          <p:nvPr/>
        </p:nvSpPr>
        <p:spPr>
          <a:xfrm>
            <a:off x="5976701" y="4050653"/>
            <a:ext cx="2356734" cy="523220"/>
          </a:xfrm>
          <a:prstGeom prst="rect">
            <a:avLst/>
          </a:prstGeom>
        </p:spPr>
        <p:txBody>
          <a:bodyPr wrap="none">
            <a:spAutoFit/>
          </a:bodyPr>
          <a:lstStyle/>
          <a:p>
            <a:pPr algn="ctr"/>
            <a:r>
              <a:rPr lang="fr-FR" sz="1400" b="1" dirty="0">
                <a:solidFill>
                  <a:srgbClr val="C00000"/>
                </a:solidFill>
                <a:latin typeface="Montserrat" panose="02000505000000020004" pitchFamily="2" charset="0"/>
              </a:rPr>
              <a:t>Conseil communautaire</a:t>
            </a:r>
            <a:br>
              <a:rPr lang="fr-FR" sz="1400" b="1" dirty="0">
                <a:solidFill>
                  <a:srgbClr val="C00000"/>
                </a:solidFill>
                <a:latin typeface="Montserrat" panose="02000505000000020004" pitchFamily="2" charset="0"/>
              </a:rPr>
            </a:br>
            <a:r>
              <a:rPr lang="fr-FR" sz="1400" b="1" dirty="0">
                <a:solidFill>
                  <a:srgbClr val="C00000"/>
                </a:solidFill>
                <a:latin typeface="Montserrat" panose="02000505000000020004" pitchFamily="2" charset="0"/>
              </a:rPr>
              <a:t>Débat du PADD</a:t>
            </a:r>
          </a:p>
        </p:txBody>
      </p:sp>
      <p:sp>
        <p:nvSpPr>
          <p:cNvPr id="27" name="Rectangle 26">
            <a:extLst>
              <a:ext uri="{FF2B5EF4-FFF2-40B4-BE49-F238E27FC236}">
                <a16:creationId xmlns:a16="http://schemas.microsoft.com/office/drawing/2014/main" xmlns="" id="{7E041066-2CB3-42EA-9A5F-CB5B683AD2E1}"/>
              </a:ext>
            </a:extLst>
          </p:cNvPr>
          <p:cNvSpPr/>
          <p:nvPr/>
        </p:nvSpPr>
        <p:spPr>
          <a:xfrm>
            <a:off x="6145994" y="1707844"/>
            <a:ext cx="2015808" cy="369332"/>
          </a:xfrm>
          <a:prstGeom prst="rect">
            <a:avLst/>
          </a:prstGeom>
        </p:spPr>
        <p:txBody>
          <a:bodyPr wrap="none">
            <a:spAutoFit/>
          </a:bodyPr>
          <a:lstStyle/>
          <a:p>
            <a:r>
              <a:rPr lang="fr-FR" dirty="0">
                <a:solidFill>
                  <a:srgbClr val="C00000"/>
                </a:solidFill>
                <a:latin typeface="Bebas" pitchFamily="2" charset="0"/>
              </a:rPr>
              <a:t>1</a:t>
            </a:r>
            <a:r>
              <a:rPr lang="fr-FR" baseline="30000" dirty="0">
                <a:solidFill>
                  <a:srgbClr val="C00000"/>
                </a:solidFill>
                <a:latin typeface="Bebas" pitchFamily="2" charset="0"/>
              </a:rPr>
              <a:t>er</a:t>
            </a:r>
            <a:r>
              <a:rPr lang="fr-FR" dirty="0">
                <a:solidFill>
                  <a:srgbClr val="C00000"/>
                </a:solidFill>
                <a:latin typeface="Bebas" pitchFamily="2" charset="0"/>
              </a:rPr>
              <a:t> trimestre  2019</a:t>
            </a:r>
          </a:p>
        </p:txBody>
      </p:sp>
      <p:sp>
        <p:nvSpPr>
          <p:cNvPr id="3" name="Ellipse 2">
            <a:extLst>
              <a:ext uri="{FF2B5EF4-FFF2-40B4-BE49-F238E27FC236}">
                <a16:creationId xmlns:a16="http://schemas.microsoft.com/office/drawing/2014/main" xmlns="" id="{97F72CBD-9660-4F0C-B1B5-F193CDA50B7B}"/>
              </a:ext>
            </a:extLst>
          </p:cNvPr>
          <p:cNvSpPr/>
          <p:nvPr/>
        </p:nvSpPr>
        <p:spPr>
          <a:xfrm>
            <a:off x="6936891" y="2812204"/>
            <a:ext cx="418863" cy="440326"/>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space réservé du texte 6">
            <a:extLst>
              <a:ext uri="{FF2B5EF4-FFF2-40B4-BE49-F238E27FC236}">
                <a16:creationId xmlns:a16="http://schemas.microsoft.com/office/drawing/2014/main" xmlns="" id="{ACFB9940-1E8D-4779-B945-46BFE2B0D1BE}"/>
              </a:ext>
            </a:extLst>
          </p:cNvPr>
          <p:cNvSpPr txBox="1">
            <a:spLocks/>
          </p:cNvSpPr>
          <p:nvPr/>
        </p:nvSpPr>
        <p:spPr>
          <a:xfrm>
            <a:off x="468188" y="4980400"/>
            <a:ext cx="7893492"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LES PROCHAINES ÉCHÉANCES à prévoir :</a:t>
            </a:r>
          </a:p>
          <a:p>
            <a:endParaRPr lang="fr-FR" dirty="0">
              <a:solidFill>
                <a:schemeClr val="accent1"/>
              </a:solidFill>
            </a:endParaRPr>
          </a:p>
        </p:txBody>
      </p:sp>
      <p:sp>
        <p:nvSpPr>
          <p:cNvPr id="43" name="ZoneTexte 42">
            <a:extLst>
              <a:ext uri="{FF2B5EF4-FFF2-40B4-BE49-F238E27FC236}">
                <a16:creationId xmlns:a16="http://schemas.microsoft.com/office/drawing/2014/main" xmlns="" id="{6F81719A-A394-4176-9FD1-83F5156E5FDD}"/>
              </a:ext>
            </a:extLst>
          </p:cNvPr>
          <p:cNvSpPr txBox="1"/>
          <p:nvPr/>
        </p:nvSpPr>
        <p:spPr>
          <a:xfrm>
            <a:off x="468187" y="5334234"/>
            <a:ext cx="8858375" cy="781240"/>
          </a:xfrm>
          <a:prstGeom prst="rect">
            <a:avLst/>
          </a:prstGeom>
          <a:noFill/>
        </p:spPr>
        <p:txBody>
          <a:bodyPr wrap="square" rtlCol="0">
            <a:spAutoFit/>
          </a:bodyPr>
          <a:lstStyle/>
          <a:p>
            <a:pPr marL="285750" lvl="1" indent="-285750">
              <a:lnSpc>
                <a:spcPts val="2200"/>
              </a:lnSpc>
              <a:spcBef>
                <a:spcPts val="525"/>
              </a:spcBef>
              <a:spcAft>
                <a:spcPts val="600"/>
              </a:spcAft>
              <a:buSzPct val="120000"/>
              <a:buFont typeface="Arial" panose="020B0604020202020204" pitchFamily="34" charset="0"/>
              <a:buChar char="•"/>
              <a:defRPr/>
            </a:pPr>
            <a:r>
              <a:rPr lang="fr-FR" altLang="fr-FR" sz="1600" dirty="0"/>
              <a:t>Réunion PPA (Personnes Publiques Associées), avant le débat du PADD en Conseil communautaire ;</a:t>
            </a:r>
          </a:p>
          <a:p>
            <a:pPr marL="285750" lvl="1" indent="-285750">
              <a:lnSpc>
                <a:spcPts val="2200"/>
              </a:lnSpc>
              <a:spcBef>
                <a:spcPts val="525"/>
              </a:spcBef>
              <a:spcAft>
                <a:spcPts val="600"/>
              </a:spcAft>
              <a:buSzPct val="120000"/>
              <a:buFont typeface="Arial" panose="020B0604020202020204" pitchFamily="34" charset="0"/>
              <a:buChar char="•"/>
              <a:defRPr/>
            </a:pPr>
            <a:r>
              <a:rPr lang="fr-FR" altLang="fr-FR" sz="1600" dirty="0"/>
              <a:t>Evènement de concertation avec la population.</a:t>
            </a:r>
          </a:p>
        </p:txBody>
      </p:sp>
    </p:spTree>
    <p:extLst>
      <p:ext uri="{BB962C8B-B14F-4D97-AF65-F5344CB8AC3E}">
        <p14:creationId xmlns:p14="http://schemas.microsoft.com/office/powerpoint/2010/main" val="3905140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BE3E12B-2F0C-4B86-AB6C-AAEE9CA0BF21}"/>
              </a:ext>
            </a:extLst>
          </p:cNvPr>
          <p:cNvSpPr/>
          <p:nvPr/>
        </p:nvSpPr>
        <p:spPr>
          <a:xfrm>
            <a:off x="1988080" y="809298"/>
            <a:ext cx="353776" cy="23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texte 5">
            <a:extLst>
              <a:ext uri="{FF2B5EF4-FFF2-40B4-BE49-F238E27FC236}">
                <a16:creationId xmlns:a16="http://schemas.microsoft.com/office/drawing/2014/main" xmlns="" id="{D54F9C7A-A43E-4B7C-82D9-B7037316CC48}"/>
              </a:ext>
            </a:extLst>
          </p:cNvPr>
          <p:cNvSpPr txBox="1">
            <a:spLocks/>
          </p:cNvSpPr>
          <p:nvPr/>
        </p:nvSpPr>
        <p:spPr>
          <a:xfrm>
            <a:off x="473075" y="466725"/>
            <a:ext cx="70802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SUITE</a:t>
            </a:r>
          </a:p>
        </p:txBody>
      </p:sp>
      <p:sp>
        <p:nvSpPr>
          <p:cNvPr id="29" name="Espace réservé du texte 4">
            <a:extLst>
              <a:ext uri="{FF2B5EF4-FFF2-40B4-BE49-F238E27FC236}">
                <a16:creationId xmlns:a16="http://schemas.microsoft.com/office/drawing/2014/main" xmlns="" id="{60DA3D19-F7C3-4626-970D-402DC28191D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9" name="Espace réservé du texte 6">
            <a:extLst>
              <a:ext uri="{FF2B5EF4-FFF2-40B4-BE49-F238E27FC236}">
                <a16:creationId xmlns:a16="http://schemas.microsoft.com/office/drawing/2014/main" xmlns="" id="{877102F9-6E4C-43E7-8463-5529CDF261CF}"/>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L’OBJET DU DÉBAT DU PADD :</a:t>
            </a:r>
            <a:br>
              <a:rPr lang="fr-FR" dirty="0">
                <a:solidFill>
                  <a:schemeClr val="accent1"/>
                </a:solidFill>
              </a:rPr>
            </a:br>
            <a:r>
              <a:rPr lang="fr-FR" dirty="0">
                <a:solidFill>
                  <a:schemeClr val="accent1"/>
                </a:solidFill>
              </a:rPr>
              <a:t>LES GRANDES ORIENTATIONS ET LEURS OBJECTIFS</a:t>
            </a:r>
          </a:p>
          <a:p>
            <a:pPr algn="just"/>
            <a:endParaRPr lang="fr-FR" dirty="0">
              <a:solidFill>
                <a:schemeClr val="accent1"/>
              </a:solidFill>
            </a:endParaRPr>
          </a:p>
        </p:txBody>
      </p:sp>
      <p:sp>
        <p:nvSpPr>
          <p:cNvPr id="41" name="ZoneTexte 40">
            <a:extLst>
              <a:ext uri="{FF2B5EF4-FFF2-40B4-BE49-F238E27FC236}">
                <a16:creationId xmlns:a16="http://schemas.microsoft.com/office/drawing/2014/main" xmlns="" id="{1D0FE0D5-FD8F-45B2-93D8-73ACAFE102FB}"/>
              </a:ext>
            </a:extLst>
          </p:cNvPr>
          <p:cNvSpPr txBox="1"/>
          <p:nvPr/>
        </p:nvSpPr>
        <p:spPr>
          <a:xfrm>
            <a:off x="468187" y="1661883"/>
            <a:ext cx="8858375" cy="640175"/>
          </a:xfrm>
          <a:prstGeom prst="rect">
            <a:avLst/>
          </a:prstGeom>
          <a:noFill/>
        </p:spPr>
        <p:txBody>
          <a:bodyPr wrap="square" rtlCol="0">
            <a:spAutoFit/>
          </a:bodyPr>
          <a:lstStyle/>
          <a:p>
            <a:pPr marL="0" lvl="1">
              <a:lnSpc>
                <a:spcPts val="2200"/>
              </a:lnSpc>
              <a:spcBef>
                <a:spcPts val="525"/>
              </a:spcBef>
              <a:spcAft>
                <a:spcPts val="600"/>
              </a:spcAft>
              <a:buClr>
                <a:schemeClr val="accent2"/>
              </a:buClr>
              <a:buSzPct val="60000"/>
              <a:defRPr/>
            </a:pPr>
            <a:r>
              <a:rPr lang="fr-FR" altLang="fr-FR" sz="1600" dirty="0"/>
              <a:t>Conformément au Code de l’urbanisme, les orientations générales du PADD doivent être soumises au débat du Conseil communautaire</a:t>
            </a:r>
          </a:p>
        </p:txBody>
      </p:sp>
    </p:spTree>
    <p:extLst>
      <p:ext uri="{BB962C8B-B14F-4D97-AF65-F5344CB8AC3E}">
        <p14:creationId xmlns:p14="http://schemas.microsoft.com/office/powerpoint/2010/main" val="312091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sp>
        <p:nvSpPr>
          <p:cNvPr id="14" name="Espace réservé du texte 6">
            <a:extLst>
              <a:ext uri="{FF2B5EF4-FFF2-40B4-BE49-F238E27FC236}">
                <a16:creationId xmlns:a16="http://schemas.microsoft.com/office/drawing/2014/main" xmlns="" id="{6AF947E7-F8B7-4534-8053-D0EEDB679154}"/>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 PROJET D’AMÉNAGEMENT ET DE DÉVELOPPEMENT DURABLES (PADD)</a:t>
            </a:r>
          </a:p>
        </p:txBody>
      </p:sp>
      <p:sp>
        <p:nvSpPr>
          <p:cNvPr id="15" name="ZoneTexte 14">
            <a:extLst>
              <a:ext uri="{FF2B5EF4-FFF2-40B4-BE49-F238E27FC236}">
                <a16:creationId xmlns:a16="http://schemas.microsoft.com/office/drawing/2014/main" xmlns="" id="{0141B2D3-4529-4383-8DE3-31E6B20EDD8D}"/>
              </a:ext>
            </a:extLst>
          </p:cNvPr>
          <p:cNvSpPr txBox="1"/>
          <p:nvPr/>
        </p:nvSpPr>
        <p:spPr>
          <a:xfrm>
            <a:off x="468187" y="1661883"/>
            <a:ext cx="8703291" cy="1063368"/>
          </a:xfrm>
          <a:prstGeom prst="rect">
            <a:avLst/>
          </a:prstGeom>
          <a:noFill/>
        </p:spPr>
        <p:txBody>
          <a:bodyPr wrap="square" rtlCol="0">
            <a:spAutoFit/>
          </a:bodyPr>
          <a:lstStyle/>
          <a:p>
            <a:pPr marL="0" lvl="1">
              <a:lnSpc>
                <a:spcPts val="2200"/>
              </a:lnSpc>
              <a:spcBef>
                <a:spcPts val="525"/>
              </a:spcBef>
              <a:spcAft>
                <a:spcPts val="600"/>
              </a:spcAft>
              <a:buClr>
                <a:schemeClr val="accent2"/>
              </a:buClr>
              <a:buSzPct val="60000"/>
              <a:defRPr/>
            </a:pPr>
            <a:r>
              <a:rPr lang="fr-FR" altLang="fr-FR" sz="1600" dirty="0"/>
              <a:t>Le PADD est le </a:t>
            </a:r>
            <a:r>
              <a:rPr lang="fr-FR" altLang="fr-FR" sz="1600" b="1" u="sng" dirty="0"/>
              <a:t>cœur politique du PLUi</a:t>
            </a:r>
            <a:r>
              <a:rPr lang="fr-FR" altLang="fr-FR" sz="1600" dirty="0"/>
              <a:t>. </a:t>
            </a:r>
          </a:p>
          <a:p>
            <a:pPr marL="0" lvl="1">
              <a:lnSpc>
                <a:spcPts val="2200"/>
              </a:lnSpc>
              <a:spcBef>
                <a:spcPts val="525"/>
              </a:spcBef>
              <a:spcAft>
                <a:spcPts val="600"/>
              </a:spcAft>
              <a:buClr>
                <a:schemeClr val="accent2"/>
              </a:buClr>
              <a:buSzPct val="60000"/>
              <a:defRPr/>
            </a:pPr>
            <a:r>
              <a:rPr lang="fr-FR" altLang="fr-FR" sz="1600" dirty="0"/>
              <a:t>Il doit exprimer les orientations politiques en matières d’aménagement, exprimées et retenues par les élus, afin de dessiner le territoires des 15 prochaines années.</a:t>
            </a:r>
            <a:endParaRPr lang="fr-FR" sz="1600" b="1" u="sng" dirty="0"/>
          </a:p>
        </p:txBody>
      </p:sp>
    </p:spTree>
    <p:extLst>
      <p:ext uri="{BB962C8B-B14F-4D97-AF65-F5344CB8AC3E}">
        <p14:creationId xmlns:p14="http://schemas.microsoft.com/office/powerpoint/2010/main" val="1883510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BE3E12B-2F0C-4B86-AB6C-AAEE9CA0BF21}"/>
              </a:ext>
            </a:extLst>
          </p:cNvPr>
          <p:cNvSpPr/>
          <p:nvPr/>
        </p:nvSpPr>
        <p:spPr>
          <a:xfrm>
            <a:off x="1988080" y="809298"/>
            <a:ext cx="353776" cy="23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texte 5">
            <a:extLst>
              <a:ext uri="{FF2B5EF4-FFF2-40B4-BE49-F238E27FC236}">
                <a16:creationId xmlns:a16="http://schemas.microsoft.com/office/drawing/2014/main" xmlns="" id="{D54F9C7A-A43E-4B7C-82D9-B7037316CC48}"/>
              </a:ext>
            </a:extLst>
          </p:cNvPr>
          <p:cNvSpPr txBox="1">
            <a:spLocks/>
          </p:cNvSpPr>
          <p:nvPr/>
        </p:nvSpPr>
        <p:spPr>
          <a:xfrm>
            <a:off x="473075" y="466725"/>
            <a:ext cx="70802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SUITE</a:t>
            </a:r>
          </a:p>
        </p:txBody>
      </p:sp>
      <p:sp>
        <p:nvSpPr>
          <p:cNvPr id="29" name="Espace réservé du texte 4">
            <a:extLst>
              <a:ext uri="{FF2B5EF4-FFF2-40B4-BE49-F238E27FC236}">
                <a16:creationId xmlns:a16="http://schemas.microsoft.com/office/drawing/2014/main" xmlns="" id="{60DA3D19-F7C3-4626-970D-402DC28191D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9" name="Espace réservé du texte 6">
            <a:extLst>
              <a:ext uri="{FF2B5EF4-FFF2-40B4-BE49-F238E27FC236}">
                <a16:creationId xmlns:a16="http://schemas.microsoft.com/office/drawing/2014/main" xmlns="" id="{877102F9-6E4C-43E7-8463-5529CDF261CF}"/>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L’OBJET DU DÉBAT DU PADD : LES GRANDES ORIENTATIONS ET LEURS OBJECTIFS</a:t>
            </a:r>
          </a:p>
          <a:p>
            <a:pPr algn="just"/>
            <a:endParaRPr lang="fr-FR" dirty="0">
              <a:solidFill>
                <a:schemeClr val="accent1"/>
              </a:solidFill>
            </a:endParaRPr>
          </a:p>
        </p:txBody>
      </p:sp>
      <p:pic>
        <p:nvPicPr>
          <p:cNvPr id="3" name="Image 2">
            <a:extLst>
              <a:ext uri="{FF2B5EF4-FFF2-40B4-BE49-F238E27FC236}">
                <a16:creationId xmlns:a16="http://schemas.microsoft.com/office/drawing/2014/main" xmlns="" id="{EA0F07A5-4106-492C-888E-C0D2EE2085E3}"/>
              </a:ext>
            </a:extLst>
          </p:cNvPr>
          <p:cNvPicPr>
            <a:picLocks noChangeAspect="1"/>
          </p:cNvPicPr>
          <p:nvPr/>
        </p:nvPicPr>
        <p:blipFill>
          <a:blip r:embed="rId2"/>
          <a:stretch>
            <a:fillRect/>
          </a:stretch>
        </p:blipFill>
        <p:spPr>
          <a:xfrm>
            <a:off x="2459735" y="1490549"/>
            <a:ext cx="6667735" cy="4634442"/>
          </a:xfrm>
          <a:prstGeom prst="rect">
            <a:avLst/>
          </a:prstGeom>
        </p:spPr>
      </p:pic>
      <p:pic>
        <p:nvPicPr>
          <p:cNvPr id="32" name="Image 31">
            <a:extLst>
              <a:ext uri="{FF2B5EF4-FFF2-40B4-BE49-F238E27FC236}">
                <a16:creationId xmlns:a16="http://schemas.microsoft.com/office/drawing/2014/main" xmlns="" id="{C6EFC154-2EF0-4DE6-A035-AB7FAB808D9F}"/>
              </a:ext>
            </a:extLst>
          </p:cNvPr>
          <p:cNvPicPr>
            <a:picLocks noChangeAspect="1"/>
          </p:cNvPicPr>
          <p:nvPr/>
        </p:nvPicPr>
        <p:blipFill rotWithShape="1">
          <a:blip r:embed="rId3"/>
          <a:srcRect l="23422" t="9796" r="16034" b="65519"/>
          <a:stretch/>
        </p:blipFill>
        <p:spPr>
          <a:xfrm>
            <a:off x="1694040" y="3454515"/>
            <a:ext cx="709325" cy="576064"/>
          </a:xfrm>
          <a:prstGeom prst="rect">
            <a:avLst/>
          </a:prstGeom>
        </p:spPr>
      </p:pic>
      <p:pic>
        <p:nvPicPr>
          <p:cNvPr id="35" name="Graphique 34" descr="Ligne fléchée : courbe dans le sens inverse des aiguilles d’une montre">
            <a:extLst>
              <a:ext uri="{FF2B5EF4-FFF2-40B4-BE49-F238E27FC236}">
                <a16:creationId xmlns:a16="http://schemas.microsoft.com/office/drawing/2014/main" xmlns="" id="{09F77901-EDBA-421B-9DF4-FD0661D6BD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635772">
            <a:off x="2457992" y="4489307"/>
            <a:ext cx="914400" cy="914400"/>
          </a:xfrm>
          <a:prstGeom prst="rect">
            <a:avLst/>
          </a:prstGeom>
        </p:spPr>
      </p:pic>
      <p:sp>
        <p:nvSpPr>
          <p:cNvPr id="36" name="Rectangle 35">
            <a:extLst>
              <a:ext uri="{FF2B5EF4-FFF2-40B4-BE49-F238E27FC236}">
                <a16:creationId xmlns:a16="http://schemas.microsoft.com/office/drawing/2014/main" xmlns="" id="{68576268-D13A-4CE4-9475-6D4AEE11B2A2}"/>
              </a:ext>
            </a:extLst>
          </p:cNvPr>
          <p:cNvSpPr/>
          <p:nvPr/>
        </p:nvSpPr>
        <p:spPr>
          <a:xfrm>
            <a:off x="97331" y="2843779"/>
            <a:ext cx="2308709" cy="646331"/>
          </a:xfrm>
          <a:prstGeom prst="rect">
            <a:avLst/>
          </a:prstGeom>
        </p:spPr>
        <p:txBody>
          <a:bodyPr wrap="none">
            <a:spAutoFit/>
          </a:bodyPr>
          <a:lstStyle/>
          <a:p>
            <a:pPr marL="0" lvl="1" algn="r"/>
            <a:r>
              <a:rPr lang="fr-FR" b="1" dirty="0">
                <a:solidFill>
                  <a:schemeClr val="accent2"/>
                </a:solidFill>
                <a:latin typeface="Bebas Neue" panose="020B0606020202050201" pitchFamily="34" charset="0"/>
              </a:rPr>
              <a:t>Les grandes orientations</a:t>
            </a:r>
            <a:br>
              <a:rPr lang="fr-FR" b="1" dirty="0">
                <a:solidFill>
                  <a:schemeClr val="accent2"/>
                </a:solidFill>
                <a:latin typeface="Bebas Neue" panose="020B0606020202050201" pitchFamily="34" charset="0"/>
              </a:rPr>
            </a:br>
            <a:r>
              <a:rPr lang="fr-FR" b="1" dirty="0">
                <a:solidFill>
                  <a:schemeClr val="accent2"/>
                </a:solidFill>
                <a:latin typeface="Bebas Neue" panose="020B0606020202050201" pitchFamily="34" charset="0"/>
              </a:rPr>
              <a:t>du PADD</a:t>
            </a:r>
          </a:p>
        </p:txBody>
      </p:sp>
      <p:sp>
        <p:nvSpPr>
          <p:cNvPr id="38" name="Rectangle 37">
            <a:extLst>
              <a:ext uri="{FF2B5EF4-FFF2-40B4-BE49-F238E27FC236}">
                <a16:creationId xmlns:a16="http://schemas.microsoft.com/office/drawing/2014/main" xmlns="" id="{1CC2E6A2-02AF-476F-B37F-7776FBF40673}"/>
              </a:ext>
            </a:extLst>
          </p:cNvPr>
          <p:cNvSpPr/>
          <p:nvPr/>
        </p:nvSpPr>
        <p:spPr>
          <a:xfrm>
            <a:off x="1022328" y="4846928"/>
            <a:ext cx="1383712" cy="646331"/>
          </a:xfrm>
          <a:prstGeom prst="rect">
            <a:avLst/>
          </a:prstGeom>
        </p:spPr>
        <p:txBody>
          <a:bodyPr wrap="none">
            <a:spAutoFit/>
          </a:bodyPr>
          <a:lstStyle/>
          <a:p>
            <a:pPr marL="0" lvl="1" algn="r"/>
            <a:r>
              <a:rPr lang="fr-FR" b="1" dirty="0">
                <a:solidFill>
                  <a:schemeClr val="accent2"/>
                </a:solidFill>
                <a:latin typeface="Bebas Neue" panose="020B0606020202050201" pitchFamily="34" charset="0"/>
              </a:rPr>
              <a:t>Les différents</a:t>
            </a:r>
          </a:p>
          <a:p>
            <a:pPr marL="0" lvl="1" algn="r"/>
            <a:r>
              <a:rPr lang="fr-FR" b="1" dirty="0">
                <a:solidFill>
                  <a:schemeClr val="accent2"/>
                </a:solidFill>
                <a:latin typeface="Bebas Neue" panose="020B0606020202050201" pitchFamily="34" charset="0"/>
              </a:rPr>
              <a:t>objectifs</a:t>
            </a:r>
          </a:p>
        </p:txBody>
      </p:sp>
      <p:pic>
        <p:nvPicPr>
          <p:cNvPr id="39" name="Graphique 38" descr="Ligne fléchée : courbe dans le sens des aiguilles d’une montre">
            <a:extLst>
              <a:ext uri="{FF2B5EF4-FFF2-40B4-BE49-F238E27FC236}">
                <a16:creationId xmlns:a16="http://schemas.microsoft.com/office/drawing/2014/main" xmlns="" id="{64BE73F7-3916-4126-9C1B-FCE5F5B53AA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4792195">
            <a:off x="1649246" y="1748824"/>
            <a:ext cx="1031443" cy="1031443"/>
          </a:xfrm>
          <a:prstGeom prst="rect">
            <a:avLst/>
          </a:prstGeom>
        </p:spPr>
      </p:pic>
      <p:pic>
        <p:nvPicPr>
          <p:cNvPr id="40" name="Image 39">
            <a:extLst>
              <a:ext uri="{FF2B5EF4-FFF2-40B4-BE49-F238E27FC236}">
                <a16:creationId xmlns:a16="http://schemas.microsoft.com/office/drawing/2014/main" xmlns="" id="{3D9A66AE-3258-4ED5-8229-609AC81D376D}"/>
              </a:ext>
            </a:extLst>
          </p:cNvPr>
          <p:cNvPicPr>
            <a:picLocks noChangeAspect="1"/>
          </p:cNvPicPr>
          <p:nvPr/>
        </p:nvPicPr>
        <p:blipFill rotWithShape="1">
          <a:blip r:embed="rId3"/>
          <a:srcRect l="23422" t="9796" r="16034" b="65519"/>
          <a:stretch/>
        </p:blipFill>
        <p:spPr>
          <a:xfrm>
            <a:off x="1722225" y="5483722"/>
            <a:ext cx="709325" cy="576064"/>
          </a:xfrm>
          <a:prstGeom prst="rect">
            <a:avLst/>
          </a:prstGeom>
        </p:spPr>
      </p:pic>
    </p:spTree>
    <p:extLst>
      <p:ext uri="{BB962C8B-B14F-4D97-AF65-F5344CB8AC3E}">
        <p14:creationId xmlns:p14="http://schemas.microsoft.com/office/powerpoint/2010/main" val="2351628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8DB28717-1AD6-4FD5-9B80-CD5D2834EB36}"/>
              </a:ext>
            </a:extLst>
          </p:cNvPr>
          <p:cNvPicPr>
            <a:picLocks noChangeAspect="1"/>
          </p:cNvPicPr>
          <p:nvPr/>
        </p:nvPicPr>
        <p:blipFill>
          <a:blip r:embed="rId2"/>
          <a:stretch>
            <a:fillRect/>
          </a:stretch>
        </p:blipFill>
        <p:spPr>
          <a:xfrm>
            <a:off x="2468879" y="1490549"/>
            <a:ext cx="6670417" cy="4634442"/>
          </a:xfrm>
          <a:prstGeom prst="rect">
            <a:avLst/>
          </a:prstGeom>
        </p:spPr>
      </p:pic>
      <p:sp>
        <p:nvSpPr>
          <p:cNvPr id="2" name="Rectangle 1">
            <a:extLst>
              <a:ext uri="{FF2B5EF4-FFF2-40B4-BE49-F238E27FC236}">
                <a16:creationId xmlns:a16="http://schemas.microsoft.com/office/drawing/2014/main" xmlns="" id="{3BE3E12B-2F0C-4B86-AB6C-AAEE9CA0BF21}"/>
              </a:ext>
            </a:extLst>
          </p:cNvPr>
          <p:cNvSpPr/>
          <p:nvPr/>
        </p:nvSpPr>
        <p:spPr>
          <a:xfrm>
            <a:off x="1988080" y="809298"/>
            <a:ext cx="353776" cy="23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texte 5">
            <a:extLst>
              <a:ext uri="{FF2B5EF4-FFF2-40B4-BE49-F238E27FC236}">
                <a16:creationId xmlns:a16="http://schemas.microsoft.com/office/drawing/2014/main" xmlns="" id="{D54F9C7A-A43E-4B7C-82D9-B7037316CC48}"/>
              </a:ext>
            </a:extLst>
          </p:cNvPr>
          <p:cNvSpPr txBox="1">
            <a:spLocks/>
          </p:cNvSpPr>
          <p:nvPr/>
        </p:nvSpPr>
        <p:spPr>
          <a:xfrm>
            <a:off x="473075" y="466725"/>
            <a:ext cx="70802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SUITE</a:t>
            </a:r>
          </a:p>
        </p:txBody>
      </p:sp>
      <p:sp>
        <p:nvSpPr>
          <p:cNvPr id="29" name="Espace réservé du texte 4">
            <a:extLst>
              <a:ext uri="{FF2B5EF4-FFF2-40B4-BE49-F238E27FC236}">
                <a16:creationId xmlns:a16="http://schemas.microsoft.com/office/drawing/2014/main" xmlns="" id="{60DA3D19-F7C3-4626-970D-402DC28191D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9" name="Espace réservé du texte 6">
            <a:extLst>
              <a:ext uri="{FF2B5EF4-FFF2-40B4-BE49-F238E27FC236}">
                <a16:creationId xmlns:a16="http://schemas.microsoft.com/office/drawing/2014/main" xmlns="" id="{877102F9-6E4C-43E7-8463-5529CDF261CF}"/>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L’OBJET DU DÉBAT DU PADD : LES GRANDES ORIENTATIONS ET LEURS OBJECTIFS</a:t>
            </a:r>
          </a:p>
          <a:p>
            <a:pPr algn="just"/>
            <a:endParaRPr lang="fr-FR" dirty="0">
              <a:solidFill>
                <a:schemeClr val="accent1"/>
              </a:solidFill>
            </a:endParaRPr>
          </a:p>
        </p:txBody>
      </p:sp>
      <p:pic>
        <p:nvPicPr>
          <p:cNvPr id="27" name="Image 26">
            <a:extLst>
              <a:ext uri="{FF2B5EF4-FFF2-40B4-BE49-F238E27FC236}">
                <a16:creationId xmlns:a16="http://schemas.microsoft.com/office/drawing/2014/main" xmlns="" id="{625A0C73-21C5-439F-813D-8E143271D835}"/>
              </a:ext>
            </a:extLst>
          </p:cNvPr>
          <p:cNvPicPr>
            <a:picLocks noChangeAspect="1"/>
          </p:cNvPicPr>
          <p:nvPr/>
        </p:nvPicPr>
        <p:blipFill rotWithShape="1">
          <a:blip r:embed="rId3"/>
          <a:srcRect l="25841" t="74439" r="18842" b="552"/>
          <a:stretch/>
        </p:blipFill>
        <p:spPr>
          <a:xfrm>
            <a:off x="1802515" y="5352130"/>
            <a:ext cx="648072" cy="583609"/>
          </a:xfrm>
          <a:prstGeom prst="rect">
            <a:avLst/>
          </a:prstGeom>
        </p:spPr>
      </p:pic>
      <p:pic>
        <p:nvPicPr>
          <p:cNvPr id="32" name="Image 31">
            <a:extLst>
              <a:ext uri="{FF2B5EF4-FFF2-40B4-BE49-F238E27FC236}">
                <a16:creationId xmlns:a16="http://schemas.microsoft.com/office/drawing/2014/main" xmlns="" id="{C6EFC154-2EF0-4DE6-A035-AB7FAB808D9F}"/>
              </a:ext>
            </a:extLst>
          </p:cNvPr>
          <p:cNvPicPr>
            <a:picLocks noChangeAspect="1"/>
          </p:cNvPicPr>
          <p:nvPr/>
        </p:nvPicPr>
        <p:blipFill rotWithShape="1">
          <a:blip r:embed="rId3"/>
          <a:srcRect l="23422" t="9796" r="16034" b="65519"/>
          <a:stretch/>
        </p:blipFill>
        <p:spPr>
          <a:xfrm>
            <a:off x="1694040" y="3454515"/>
            <a:ext cx="709325" cy="576064"/>
          </a:xfrm>
          <a:prstGeom prst="rect">
            <a:avLst/>
          </a:prstGeom>
        </p:spPr>
      </p:pic>
      <p:sp>
        <p:nvSpPr>
          <p:cNvPr id="34" name="Rectangle 33">
            <a:extLst>
              <a:ext uri="{FF2B5EF4-FFF2-40B4-BE49-F238E27FC236}">
                <a16:creationId xmlns:a16="http://schemas.microsoft.com/office/drawing/2014/main" xmlns="" id="{E5811B43-CA00-40FE-A3C9-767826F26A42}"/>
              </a:ext>
            </a:extLst>
          </p:cNvPr>
          <p:cNvSpPr/>
          <p:nvPr/>
        </p:nvSpPr>
        <p:spPr>
          <a:xfrm>
            <a:off x="13899" y="4892432"/>
            <a:ext cx="2398802" cy="369332"/>
          </a:xfrm>
          <a:prstGeom prst="rect">
            <a:avLst/>
          </a:prstGeom>
        </p:spPr>
        <p:txBody>
          <a:bodyPr wrap="square">
            <a:spAutoFit/>
          </a:bodyPr>
          <a:lstStyle/>
          <a:p>
            <a:pPr marL="0" lvl="1" algn="r"/>
            <a:r>
              <a:rPr lang="fr-FR" b="1" dirty="0">
                <a:solidFill>
                  <a:schemeClr val="accent2"/>
                </a:solidFill>
                <a:latin typeface="Bebas Neue" panose="020B0606020202050201" pitchFamily="34" charset="0"/>
              </a:rPr>
              <a:t>Les actions</a:t>
            </a:r>
          </a:p>
        </p:txBody>
      </p:sp>
      <p:pic>
        <p:nvPicPr>
          <p:cNvPr id="35" name="Graphique 34" descr="Ligne fléchée : courbe dans le sens inverse des aiguilles d’une montre">
            <a:extLst>
              <a:ext uri="{FF2B5EF4-FFF2-40B4-BE49-F238E27FC236}">
                <a16:creationId xmlns:a16="http://schemas.microsoft.com/office/drawing/2014/main" xmlns="" id="{09F77901-EDBA-421B-9DF4-FD0661D6BD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7076653">
            <a:off x="7551099" y="1927746"/>
            <a:ext cx="914400" cy="914400"/>
          </a:xfrm>
          <a:prstGeom prst="rect">
            <a:avLst/>
          </a:prstGeom>
        </p:spPr>
      </p:pic>
      <p:sp>
        <p:nvSpPr>
          <p:cNvPr id="36" name="Rectangle 35">
            <a:extLst>
              <a:ext uri="{FF2B5EF4-FFF2-40B4-BE49-F238E27FC236}">
                <a16:creationId xmlns:a16="http://schemas.microsoft.com/office/drawing/2014/main" xmlns="" id="{68576268-D13A-4CE4-9475-6D4AEE11B2A2}"/>
              </a:ext>
            </a:extLst>
          </p:cNvPr>
          <p:cNvSpPr/>
          <p:nvPr/>
        </p:nvSpPr>
        <p:spPr>
          <a:xfrm>
            <a:off x="97331" y="2843779"/>
            <a:ext cx="2308709" cy="646331"/>
          </a:xfrm>
          <a:prstGeom prst="rect">
            <a:avLst/>
          </a:prstGeom>
        </p:spPr>
        <p:txBody>
          <a:bodyPr wrap="none">
            <a:spAutoFit/>
          </a:bodyPr>
          <a:lstStyle/>
          <a:p>
            <a:pPr marL="0" lvl="1" algn="r"/>
            <a:r>
              <a:rPr lang="fr-FR" b="1" dirty="0">
                <a:solidFill>
                  <a:schemeClr val="accent2"/>
                </a:solidFill>
                <a:latin typeface="Bebas Neue" panose="020B0606020202050201" pitchFamily="34" charset="0"/>
              </a:rPr>
              <a:t>Les grandes orientations</a:t>
            </a:r>
            <a:br>
              <a:rPr lang="fr-FR" b="1" dirty="0">
                <a:solidFill>
                  <a:schemeClr val="accent2"/>
                </a:solidFill>
                <a:latin typeface="Bebas Neue" panose="020B0606020202050201" pitchFamily="34" charset="0"/>
              </a:rPr>
            </a:br>
            <a:r>
              <a:rPr lang="fr-FR" b="1" dirty="0">
                <a:solidFill>
                  <a:schemeClr val="accent2"/>
                </a:solidFill>
                <a:latin typeface="Bebas Neue" panose="020B0606020202050201" pitchFamily="34" charset="0"/>
              </a:rPr>
              <a:t>du PADD</a:t>
            </a:r>
          </a:p>
        </p:txBody>
      </p:sp>
      <p:sp>
        <p:nvSpPr>
          <p:cNvPr id="38" name="Rectangle 37">
            <a:extLst>
              <a:ext uri="{FF2B5EF4-FFF2-40B4-BE49-F238E27FC236}">
                <a16:creationId xmlns:a16="http://schemas.microsoft.com/office/drawing/2014/main" xmlns="" id="{1CC2E6A2-02AF-476F-B37F-7776FBF40673}"/>
              </a:ext>
            </a:extLst>
          </p:cNvPr>
          <p:cNvSpPr/>
          <p:nvPr/>
        </p:nvSpPr>
        <p:spPr>
          <a:xfrm>
            <a:off x="8457691" y="2197129"/>
            <a:ext cx="1383712" cy="646331"/>
          </a:xfrm>
          <a:prstGeom prst="rect">
            <a:avLst/>
          </a:prstGeom>
        </p:spPr>
        <p:txBody>
          <a:bodyPr wrap="none">
            <a:spAutoFit/>
          </a:bodyPr>
          <a:lstStyle/>
          <a:p>
            <a:pPr marL="0" lvl="1" algn="r"/>
            <a:r>
              <a:rPr lang="fr-FR" b="1" dirty="0">
                <a:solidFill>
                  <a:schemeClr val="accent2"/>
                </a:solidFill>
                <a:latin typeface="Bebas Neue" panose="020B0606020202050201" pitchFamily="34" charset="0"/>
              </a:rPr>
              <a:t>Les différents</a:t>
            </a:r>
          </a:p>
          <a:p>
            <a:pPr marL="0" lvl="1" algn="r"/>
            <a:r>
              <a:rPr lang="fr-FR" b="1" dirty="0">
                <a:solidFill>
                  <a:schemeClr val="accent2"/>
                </a:solidFill>
                <a:latin typeface="Bebas Neue" panose="020B0606020202050201" pitchFamily="34" charset="0"/>
              </a:rPr>
              <a:t>objectifs</a:t>
            </a:r>
          </a:p>
        </p:txBody>
      </p:sp>
      <p:pic>
        <p:nvPicPr>
          <p:cNvPr id="39" name="Graphique 38" descr="Ligne fléchée : courbe dans le sens des aiguilles d’une montre">
            <a:extLst>
              <a:ext uri="{FF2B5EF4-FFF2-40B4-BE49-F238E27FC236}">
                <a16:creationId xmlns:a16="http://schemas.microsoft.com/office/drawing/2014/main" xmlns="" id="{64BE73F7-3916-4126-9C1B-FCE5F5B53AA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4792195">
            <a:off x="1649246" y="1748824"/>
            <a:ext cx="1031443" cy="1031443"/>
          </a:xfrm>
          <a:prstGeom prst="rect">
            <a:avLst/>
          </a:prstGeom>
        </p:spPr>
      </p:pic>
      <p:pic>
        <p:nvPicPr>
          <p:cNvPr id="40" name="Image 39">
            <a:extLst>
              <a:ext uri="{FF2B5EF4-FFF2-40B4-BE49-F238E27FC236}">
                <a16:creationId xmlns:a16="http://schemas.microsoft.com/office/drawing/2014/main" xmlns="" id="{3D9A66AE-3258-4ED5-8229-609AC81D376D}"/>
              </a:ext>
            </a:extLst>
          </p:cNvPr>
          <p:cNvPicPr>
            <a:picLocks noChangeAspect="1"/>
          </p:cNvPicPr>
          <p:nvPr/>
        </p:nvPicPr>
        <p:blipFill rotWithShape="1">
          <a:blip r:embed="rId3"/>
          <a:srcRect l="23422" t="9796" r="16034" b="65519"/>
          <a:stretch/>
        </p:blipFill>
        <p:spPr>
          <a:xfrm>
            <a:off x="9157588" y="2833923"/>
            <a:ext cx="709325" cy="576064"/>
          </a:xfrm>
          <a:prstGeom prst="rect">
            <a:avLst/>
          </a:prstGeom>
        </p:spPr>
      </p:pic>
      <p:pic>
        <p:nvPicPr>
          <p:cNvPr id="16" name="Graphique 15" descr="Ligne fléchée : courbe dans le sens des aiguilles d’une montre">
            <a:extLst>
              <a:ext uri="{FF2B5EF4-FFF2-40B4-BE49-F238E27FC236}">
                <a16:creationId xmlns:a16="http://schemas.microsoft.com/office/drawing/2014/main" xmlns="" id="{3C516F6F-F129-4B42-A269-5CDE857056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5796241">
            <a:off x="2524768" y="4280118"/>
            <a:ext cx="1031443" cy="1031443"/>
          </a:xfrm>
          <a:prstGeom prst="rect">
            <a:avLst/>
          </a:prstGeom>
        </p:spPr>
      </p:pic>
    </p:spTree>
    <p:extLst>
      <p:ext uri="{BB962C8B-B14F-4D97-AF65-F5344CB8AC3E}">
        <p14:creationId xmlns:p14="http://schemas.microsoft.com/office/powerpoint/2010/main" val="4249457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BE3E12B-2F0C-4B86-AB6C-AAEE9CA0BF21}"/>
              </a:ext>
            </a:extLst>
          </p:cNvPr>
          <p:cNvSpPr/>
          <p:nvPr/>
        </p:nvSpPr>
        <p:spPr>
          <a:xfrm>
            <a:off x="1988080" y="809298"/>
            <a:ext cx="353776" cy="23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texte 5">
            <a:extLst>
              <a:ext uri="{FF2B5EF4-FFF2-40B4-BE49-F238E27FC236}">
                <a16:creationId xmlns:a16="http://schemas.microsoft.com/office/drawing/2014/main" xmlns="" id="{D54F9C7A-A43E-4B7C-82D9-B7037316CC48}"/>
              </a:ext>
            </a:extLst>
          </p:cNvPr>
          <p:cNvSpPr txBox="1">
            <a:spLocks/>
          </p:cNvSpPr>
          <p:nvPr/>
        </p:nvSpPr>
        <p:spPr>
          <a:xfrm>
            <a:off x="473075" y="466725"/>
            <a:ext cx="70802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SUITE</a:t>
            </a:r>
          </a:p>
        </p:txBody>
      </p:sp>
      <p:sp>
        <p:nvSpPr>
          <p:cNvPr id="29" name="Espace réservé du texte 4">
            <a:extLst>
              <a:ext uri="{FF2B5EF4-FFF2-40B4-BE49-F238E27FC236}">
                <a16:creationId xmlns:a16="http://schemas.microsoft.com/office/drawing/2014/main" xmlns="" id="{60DA3D19-F7C3-4626-970D-402DC28191D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9" name="Espace réservé du texte 6">
            <a:extLst>
              <a:ext uri="{FF2B5EF4-FFF2-40B4-BE49-F238E27FC236}">
                <a16:creationId xmlns:a16="http://schemas.microsoft.com/office/drawing/2014/main" xmlns="" id="{877102F9-6E4C-43E7-8463-5529CDF261CF}"/>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CALENDRIER PHASE SUIVANTE : FORMALISATION RÉGLEMENTAIRE</a:t>
            </a:r>
          </a:p>
          <a:p>
            <a:pPr algn="just"/>
            <a:endParaRPr lang="fr-FR" dirty="0">
              <a:solidFill>
                <a:schemeClr val="accent1"/>
              </a:solidFill>
            </a:endParaRPr>
          </a:p>
        </p:txBody>
      </p:sp>
      <p:grpSp>
        <p:nvGrpSpPr>
          <p:cNvPr id="17" name="Groupe 16">
            <a:extLst>
              <a:ext uri="{FF2B5EF4-FFF2-40B4-BE49-F238E27FC236}">
                <a16:creationId xmlns:a16="http://schemas.microsoft.com/office/drawing/2014/main" xmlns="" id="{13AE854D-F080-4F8F-B71E-B2BAA7ACEDFD}"/>
              </a:ext>
            </a:extLst>
          </p:cNvPr>
          <p:cNvGrpSpPr/>
          <p:nvPr/>
        </p:nvGrpSpPr>
        <p:grpSpPr>
          <a:xfrm>
            <a:off x="0" y="1710933"/>
            <a:ext cx="9695577" cy="2733532"/>
            <a:chOff x="26963" y="2278824"/>
            <a:chExt cx="9268564" cy="2733532"/>
          </a:xfrm>
        </p:grpSpPr>
        <p:sp>
          <p:nvSpPr>
            <p:cNvPr id="18" name="Flèche : droite 17">
              <a:extLst>
                <a:ext uri="{FF2B5EF4-FFF2-40B4-BE49-F238E27FC236}">
                  <a16:creationId xmlns:a16="http://schemas.microsoft.com/office/drawing/2014/main" xmlns="" id="{C9678141-B972-4942-AEE6-4EDA39BE12F3}"/>
                </a:ext>
              </a:extLst>
            </p:cNvPr>
            <p:cNvSpPr/>
            <p:nvPr/>
          </p:nvSpPr>
          <p:spPr>
            <a:xfrm>
              <a:off x="473075" y="2278824"/>
              <a:ext cx="8822452" cy="2733532"/>
            </a:xfrm>
            <a:prstGeom prst="rightArrow">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orme libre : forme 19">
              <a:extLst>
                <a:ext uri="{FF2B5EF4-FFF2-40B4-BE49-F238E27FC236}">
                  <a16:creationId xmlns:a16="http://schemas.microsoft.com/office/drawing/2014/main" xmlns="" id="{EF3F12D3-6356-4153-BE0D-AB205C381B57}"/>
                </a:ext>
              </a:extLst>
            </p:cNvPr>
            <p:cNvSpPr/>
            <p:nvPr/>
          </p:nvSpPr>
          <p:spPr>
            <a:xfrm>
              <a:off x="465823" y="2954215"/>
              <a:ext cx="5798402" cy="1379661"/>
            </a:xfrm>
            <a:custGeom>
              <a:avLst/>
              <a:gdLst>
                <a:gd name="connsiteX0" fmla="*/ 20097 w 3949002"/>
                <a:gd name="connsiteY0" fmla="*/ 0 h 1396721"/>
                <a:gd name="connsiteX1" fmla="*/ 3285811 w 3949002"/>
                <a:gd name="connsiteY1" fmla="*/ 0 h 1396721"/>
                <a:gd name="connsiteX2" fmla="*/ 3949002 w 3949002"/>
                <a:gd name="connsiteY2" fmla="*/ 703385 h 1396721"/>
                <a:gd name="connsiteX3" fmla="*/ 3235569 w 3949002"/>
                <a:gd name="connsiteY3" fmla="*/ 1396721 h 1396721"/>
                <a:gd name="connsiteX4" fmla="*/ 0 w 3949002"/>
                <a:gd name="connsiteY4" fmla="*/ 1396721 h 1396721"/>
                <a:gd name="connsiteX5" fmla="*/ 20097 w 3949002"/>
                <a:gd name="connsiteY5" fmla="*/ 0 h 1396721"/>
                <a:gd name="connsiteX0" fmla="*/ 20097 w 3949002"/>
                <a:gd name="connsiteY0" fmla="*/ 0 h 1396721"/>
                <a:gd name="connsiteX1" fmla="*/ 3285811 w 3949002"/>
                <a:gd name="connsiteY1" fmla="*/ 0 h 1396721"/>
                <a:gd name="connsiteX2" fmla="*/ 3949002 w 3949002"/>
                <a:gd name="connsiteY2" fmla="*/ 703385 h 1396721"/>
                <a:gd name="connsiteX3" fmla="*/ 3259452 w 3949002"/>
                <a:gd name="connsiteY3" fmla="*/ 1376249 h 1396721"/>
                <a:gd name="connsiteX4" fmla="*/ 0 w 3949002"/>
                <a:gd name="connsiteY4" fmla="*/ 1396721 h 1396721"/>
                <a:gd name="connsiteX5" fmla="*/ 20097 w 3949002"/>
                <a:gd name="connsiteY5" fmla="*/ 0 h 1396721"/>
                <a:gd name="connsiteX0" fmla="*/ 6449 w 3935354"/>
                <a:gd name="connsiteY0" fmla="*/ 0 h 1379661"/>
                <a:gd name="connsiteX1" fmla="*/ 3272163 w 3935354"/>
                <a:gd name="connsiteY1" fmla="*/ 0 h 1379661"/>
                <a:gd name="connsiteX2" fmla="*/ 3935354 w 3935354"/>
                <a:gd name="connsiteY2" fmla="*/ 703385 h 1379661"/>
                <a:gd name="connsiteX3" fmla="*/ 3245804 w 3935354"/>
                <a:gd name="connsiteY3" fmla="*/ 1376249 h 1379661"/>
                <a:gd name="connsiteX4" fmla="*/ 0 w 3935354"/>
                <a:gd name="connsiteY4" fmla="*/ 1379661 h 1379661"/>
                <a:gd name="connsiteX5" fmla="*/ 6449 w 3935354"/>
                <a:gd name="connsiteY5" fmla="*/ 0 h 137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5354" h="1379661">
                  <a:moveTo>
                    <a:pt x="6449" y="0"/>
                  </a:moveTo>
                  <a:lnTo>
                    <a:pt x="3272163" y="0"/>
                  </a:lnTo>
                  <a:lnTo>
                    <a:pt x="3935354" y="703385"/>
                  </a:lnTo>
                  <a:lnTo>
                    <a:pt x="3245804" y="1376249"/>
                  </a:lnTo>
                  <a:lnTo>
                    <a:pt x="0" y="1379661"/>
                  </a:lnTo>
                  <a:cubicBezTo>
                    <a:pt x="2150" y="919774"/>
                    <a:pt x="4299" y="459887"/>
                    <a:pt x="6449" y="0"/>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orme libre : forme 20">
              <a:extLst>
                <a:ext uri="{FF2B5EF4-FFF2-40B4-BE49-F238E27FC236}">
                  <a16:creationId xmlns:a16="http://schemas.microsoft.com/office/drawing/2014/main" xmlns="" id="{32AC0AF6-31ED-4E9D-A82F-3468B5F2B3C9}"/>
                </a:ext>
              </a:extLst>
            </p:cNvPr>
            <p:cNvSpPr/>
            <p:nvPr/>
          </p:nvSpPr>
          <p:spPr>
            <a:xfrm>
              <a:off x="26963" y="2957377"/>
              <a:ext cx="1095335" cy="1376249"/>
            </a:xfrm>
            <a:custGeom>
              <a:avLst/>
              <a:gdLst>
                <a:gd name="connsiteX0" fmla="*/ 20097 w 3949002"/>
                <a:gd name="connsiteY0" fmla="*/ 0 h 1396721"/>
                <a:gd name="connsiteX1" fmla="*/ 3285811 w 3949002"/>
                <a:gd name="connsiteY1" fmla="*/ 0 h 1396721"/>
                <a:gd name="connsiteX2" fmla="*/ 3949002 w 3949002"/>
                <a:gd name="connsiteY2" fmla="*/ 703385 h 1396721"/>
                <a:gd name="connsiteX3" fmla="*/ 3235569 w 3949002"/>
                <a:gd name="connsiteY3" fmla="*/ 1396721 h 1396721"/>
                <a:gd name="connsiteX4" fmla="*/ 0 w 3949002"/>
                <a:gd name="connsiteY4" fmla="*/ 1396721 h 1396721"/>
                <a:gd name="connsiteX5" fmla="*/ 20097 w 3949002"/>
                <a:gd name="connsiteY5" fmla="*/ 0 h 1396721"/>
                <a:gd name="connsiteX0" fmla="*/ 20097 w 3949002"/>
                <a:gd name="connsiteY0" fmla="*/ 0 h 1396721"/>
                <a:gd name="connsiteX1" fmla="*/ 3285811 w 3949002"/>
                <a:gd name="connsiteY1" fmla="*/ 0 h 1396721"/>
                <a:gd name="connsiteX2" fmla="*/ 3949002 w 3949002"/>
                <a:gd name="connsiteY2" fmla="*/ 703385 h 1396721"/>
                <a:gd name="connsiteX3" fmla="*/ 3259452 w 3949002"/>
                <a:gd name="connsiteY3" fmla="*/ 1376249 h 1396721"/>
                <a:gd name="connsiteX4" fmla="*/ 0 w 3949002"/>
                <a:gd name="connsiteY4" fmla="*/ 1396721 h 1396721"/>
                <a:gd name="connsiteX5" fmla="*/ 20097 w 3949002"/>
                <a:gd name="connsiteY5" fmla="*/ 0 h 1396721"/>
                <a:gd name="connsiteX0" fmla="*/ 6449 w 3935354"/>
                <a:gd name="connsiteY0" fmla="*/ 0 h 1379661"/>
                <a:gd name="connsiteX1" fmla="*/ 3272163 w 3935354"/>
                <a:gd name="connsiteY1" fmla="*/ 0 h 1379661"/>
                <a:gd name="connsiteX2" fmla="*/ 3935354 w 3935354"/>
                <a:gd name="connsiteY2" fmla="*/ 703385 h 1379661"/>
                <a:gd name="connsiteX3" fmla="*/ 3245804 w 3935354"/>
                <a:gd name="connsiteY3" fmla="*/ 1376249 h 1379661"/>
                <a:gd name="connsiteX4" fmla="*/ 0 w 3935354"/>
                <a:gd name="connsiteY4" fmla="*/ 1379661 h 1379661"/>
                <a:gd name="connsiteX5" fmla="*/ 6449 w 3935354"/>
                <a:gd name="connsiteY5" fmla="*/ 0 h 1379661"/>
                <a:gd name="connsiteX0" fmla="*/ 2642073 w 3935354"/>
                <a:gd name="connsiteY0" fmla="*/ 0 h 1390419"/>
                <a:gd name="connsiteX1" fmla="*/ 3272163 w 3935354"/>
                <a:gd name="connsiteY1" fmla="*/ 10758 h 1390419"/>
                <a:gd name="connsiteX2" fmla="*/ 3935354 w 3935354"/>
                <a:gd name="connsiteY2" fmla="*/ 714143 h 1390419"/>
                <a:gd name="connsiteX3" fmla="*/ 3245804 w 3935354"/>
                <a:gd name="connsiteY3" fmla="*/ 1387007 h 1390419"/>
                <a:gd name="connsiteX4" fmla="*/ 0 w 3935354"/>
                <a:gd name="connsiteY4" fmla="*/ 1390419 h 1390419"/>
                <a:gd name="connsiteX5" fmla="*/ 2642073 w 3935354"/>
                <a:gd name="connsiteY5" fmla="*/ 0 h 1390419"/>
                <a:gd name="connsiteX0" fmla="*/ 17 w 1293298"/>
                <a:gd name="connsiteY0" fmla="*/ 0 h 1387007"/>
                <a:gd name="connsiteX1" fmla="*/ 630107 w 1293298"/>
                <a:gd name="connsiteY1" fmla="*/ 10758 h 1387007"/>
                <a:gd name="connsiteX2" fmla="*/ 1293298 w 1293298"/>
                <a:gd name="connsiteY2" fmla="*/ 714143 h 1387007"/>
                <a:gd name="connsiteX3" fmla="*/ 603748 w 1293298"/>
                <a:gd name="connsiteY3" fmla="*/ 1387007 h 1387007"/>
                <a:gd name="connsiteX4" fmla="*/ 208721 w 1293298"/>
                <a:gd name="connsiteY4" fmla="*/ 1336631 h 1387007"/>
                <a:gd name="connsiteX5" fmla="*/ 17 w 1293298"/>
                <a:gd name="connsiteY5" fmla="*/ 0 h 1387007"/>
                <a:gd name="connsiteX0" fmla="*/ 348 w 1089234"/>
                <a:gd name="connsiteY0" fmla="*/ 21515 h 1376249"/>
                <a:gd name="connsiteX1" fmla="*/ 426043 w 1089234"/>
                <a:gd name="connsiteY1" fmla="*/ 0 h 1376249"/>
                <a:gd name="connsiteX2" fmla="*/ 1089234 w 1089234"/>
                <a:gd name="connsiteY2" fmla="*/ 703385 h 1376249"/>
                <a:gd name="connsiteX3" fmla="*/ 399684 w 1089234"/>
                <a:gd name="connsiteY3" fmla="*/ 1376249 h 1376249"/>
                <a:gd name="connsiteX4" fmla="*/ 4657 w 1089234"/>
                <a:gd name="connsiteY4" fmla="*/ 1325873 h 1376249"/>
                <a:gd name="connsiteX5" fmla="*/ 348 w 1089234"/>
                <a:gd name="connsiteY5" fmla="*/ 21515 h 1376249"/>
                <a:gd name="connsiteX0" fmla="*/ 6449 w 1095335"/>
                <a:gd name="connsiteY0" fmla="*/ 21515 h 1376249"/>
                <a:gd name="connsiteX1" fmla="*/ 432144 w 1095335"/>
                <a:gd name="connsiteY1" fmla="*/ 0 h 1376249"/>
                <a:gd name="connsiteX2" fmla="*/ 1095335 w 1095335"/>
                <a:gd name="connsiteY2" fmla="*/ 703385 h 1376249"/>
                <a:gd name="connsiteX3" fmla="*/ 405785 w 1095335"/>
                <a:gd name="connsiteY3" fmla="*/ 1376249 h 1376249"/>
                <a:gd name="connsiteX4" fmla="*/ 0 w 1095335"/>
                <a:gd name="connsiteY4" fmla="*/ 1368904 h 1376249"/>
                <a:gd name="connsiteX5" fmla="*/ 6449 w 1095335"/>
                <a:gd name="connsiteY5" fmla="*/ 21515 h 137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335" h="1376249">
                  <a:moveTo>
                    <a:pt x="6449" y="21515"/>
                  </a:moveTo>
                  <a:lnTo>
                    <a:pt x="432144" y="0"/>
                  </a:lnTo>
                  <a:lnTo>
                    <a:pt x="1095335" y="703385"/>
                  </a:lnTo>
                  <a:lnTo>
                    <a:pt x="405785" y="1376249"/>
                  </a:lnTo>
                  <a:lnTo>
                    <a:pt x="0" y="1368904"/>
                  </a:lnTo>
                  <a:cubicBezTo>
                    <a:pt x="2150" y="909017"/>
                    <a:pt x="4299" y="481402"/>
                    <a:pt x="6449" y="215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3" name="Connecteur droit 22">
            <a:extLst>
              <a:ext uri="{FF2B5EF4-FFF2-40B4-BE49-F238E27FC236}">
                <a16:creationId xmlns:a16="http://schemas.microsoft.com/office/drawing/2014/main" xmlns="" id="{34AF4350-0EB3-4A00-980E-7B52F5AB71EF}"/>
              </a:ext>
            </a:extLst>
          </p:cNvPr>
          <p:cNvCxnSpPr>
            <a:cxnSpLocks/>
          </p:cNvCxnSpPr>
          <p:nvPr/>
        </p:nvCxnSpPr>
        <p:spPr>
          <a:xfrm flipV="1">
            <a:off x="3548742"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xmlns="" id="{36D11937-CCE0-44CA-BE0A-C64CE0EE8A8A}"/>
              </a:ext>
            </a:extLst>
          </p:cNvPr>
          <p:cNvSpPr/>
          <p:nvPr/>
        </p:nvSpPr>
        <p:spPr>
          <a:xfrm>
            <a:off x="2980616" y="4059711"/>
            <a:ext cx="1130438" cy="523220"/>
          </a:xfrm>
          <a:prstGeom prst="rect">
            <a:avLst/>
          </a:prstGeom>
        </p:spPr>
        <p:txBody>
          <a:bodyPr wrap="none">
            <a:spAutoFit/>
          </a:bodyPr>
          <a:lstStyle/>
          <a:p>
            <a:pPr algn="ctr"/>
            <a:r>
              <a:rPr lang="fr-FR" sz="1400" b="1" dirty="0">
                <a:solidFill>
                  <a:srgbClr val="EC6E6E"/>
                </a:solidFill>
                <a:latin typeface="Montserrat" panose="02000505000000020004" pitchFamily="2" charset="0"/>
              </a:rPr>
              <a:t>Comité de</a:t>
            </a:r>
          </a:p>
          <a:p>
            <a:pPr algn="ctr"/>
            <a:r>
              <a:rPr lang="fr-FR" sz="1400" b="1" dirty="0">
                <a:solidFill>
                  <a:srgbClr val="EC6E6E"/>
                </a:solidFill>
                <a:latin typeface="Montserrat" panose="02000505000000020004" pitchFamily="2" charset="0"/>
              </a:rPr>
              <a:t>pilotage</a:t>
            </a:r>
          </a:p>
        </p:txBody>
      </p:sp>
      <p:cxnSp>
        <p:nvCxnSpPr>
          <p:cNvPr id="25" name="Connecteur droit 24">
            <a:extLst>
              <a:ext uri="{FF2B5EF4-FFF2-40B4-BE49-F238E27FC236}">
                <a16:creationId xmlns:a16="http://schemas.microsoft.com/office/drawing/2014/main" xmlns="" id="{3C249DCB-9226-42C1-BC13-76CF7DDDF212}"/>
              </a:ext>
            </a:extLst>
          </p:cNvPr>
          <p:cNvCxnSpPr>
            <a:cxnSpLocks/>
          </p:cNvCxnSpPr>
          <p:nvPr/>
        </p:nvCxnSpPr>
        <p:spPr>
          <a:xfrm flipV="1">
            <a:off x="8077750"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xmlns="" id="{F30D0F85-BA13-46A9-BD34-1D2821557C90}"/>
              </a:ext>
            </a:extLst>
          </p:cNvPr>
          <p:cNvSpPr/>
          <p:nvPr/>
        </p:nvSpPr>
        <p:spPr>
          <a:xfrm>
            <a:off x="7308739" y="4059711"/>
            <a:ext cx="1524777" cy="307777"/>
          </a:xfrm>
          <a:prstGeom prst="rect">
            <a:avLst/>
          </a:prstGeom>
        </p:spPr>
        <p:txBody>
          <a:bodyPr wrap="none">
            <a:spAutoFit/>
          </a:bodyPr>
          <a:lstStyle/>
          <a:p>
            <a:pPr algn="ctr"/>
            <a:r>
              <a:rPr lang="fr-FR" sz="1400" b="1" dirty="0">
                <a:latin typeface="Montserrat" panose="02000505000000020004" pitchFamily="2" charset="0"/>
              </a:rPr>
              <a:t>Séminaire Élus</a:t>
            </a:r>
          </a:p>
        </p:txBody>
      </p:sp>
      <p:sp>
        <p:nvSpPr>
          <p:cNvPr id="30" name="Rectangle 29">
            <a:extLst>
              <a:ext uri="{FF2B5EF4-FFF2-40B4-BE49-F238E27FC236}">
                <a16:creationId xmlns:a16="http://schemas.microsoft.com/office/drawing/2014/main" xmlns="" id="{2B5FA391-EC8B-4A60-B77B-B1D9801B9A0F}"/>
              </a:ext>
            </a:extLst>
          </p:cNvPr>
          <p:cNvSpPr/>
          <p:nvPr/>
        </p:nvSpPr>
        <p:spPr>
          <a:xfrm>
            <a:off x="3354483" y="2843259"/>
            <a:ext cx="409575" cy="409575"/>
          </a:xfrm>
          <a:prstGeom prst="rect">
            <a:avLst/>
          </a:prstGeom>
          <a:solidFill>
            <a:srgbClr val="EC6E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isocèle 30">
            <a:extLst>
              <a:ext uri="{FF2B5EF4-FFF2-40B4-BE49-F238E27FC236}">
                <a16:creationId xmlns:a16="http://schemas.microsoft.com/office/drawing/2014/main" xmlns="" id="{DCEACFCC-DAEE-4E02-9D24-D7271AE10802}"/>
              </a:ext>
            </a:extLst>
          </p:cNvPr>
          <p:cNvSpPr/>
          <p:nvPr/>
        </p:nvSpPr>
        <p:spPr>
          <a:xfrm>
            <a:off x="7854903" y="2812205"/>
            <a:ext cx="432420" cy="440325"/>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a:extLst>
              <a:ext uri="{FF2B5EF4-FFF2-40B4-BE49-F238E27FC236}">
                <a16:creationId xmlns:a16="http://schemas.microsoft.com/office/drawing/2014/main" xmlns="" id="{CC1A59FE-3093-4207-8CFA-08D2ED465264}"/>
              </a:ext>
            </a:extLst>
          </p:cNvPr>
          <p:cNvCxnSpPr>
            <a:cxnSpLocks/>
          </p:cNvCxnSpPr>
          <p:nvPr/>
        </p:nvCxnSpPr>
        <p:spPr>
          <a:xfrm flipV="1">
            <a:off x="6882482"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xmlns="" id="{DD53D67D-48AC-40A8-88A5-A58F5C9757BF}"/>
              </a:ext>
            </a:extLst>
          </p:cNvPr>
          <p:cNvSpPr/>
          <p:nvPr/>
        </p:nvSpPr>
        <p:spPr>
          <a:xfrm>
            <a:off x="6688223" y="2843259"/>
            <a:ext cx="409575" cy="409575"/>
          </a:xfrm>
          <a:prstGeom prst="rect">
            <a:avLst/>
          </a:prstGeom>
          <a:solidFill>
            <a:srgbClr val="EC6E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41">
            <a:extLst>
              <a:ext uri="{FF2B5EF4-FFF2-40B4-BE49-F238E27FC236}">
                <a16:creationId xmlns:a16="http://schemas.microsoft.com/office/drawing/2014/main" xmlns="" id="{FDE2E9A6-6D46-41AF-8CF6-6CAFE3E94BFF}"/>
              </a:ext>
            </a:extLst>
          </p:cNvPr>
          <p:cNvCxnSpPr>
            <a:cxnSpLocks/>
          </p:cNvCxnSpPr>
          <p:nvPr/>
        </p:nvCxnSpPr>
        <p:spPr>
          <a:xfrm flipV="1">
            <a:off x="1395406"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xmlns="" id="{930314DF-B70D-4A8D-80B0-140260C42218}"/>
              </a:ext>
            </a:extLst>
          </p:cNvPr>
          <p:cNvSpPr/>
          <p:nvPr/>
        </p:nvSpPr>
        <p:spPr>
          <a:xfrm>
            <a:off x="827280" y="4059711"/>
            <a:ext cx="1130438" cy="523220"/>
          </a:xfrm>
          <a:prstGeom prst="rect">
            <a:avLst/>
          </a:prstGeom>
        </p:spPr>
        <p:txBody>
          <a:bodyPr wrap="none">
            <a:spAutoFit/>
          </a:bodyPr>
          <a:lstStyle/>
          <a:p>
            <a:pPr algn="ctr"/>
            <a:r>
              <a:rPr lang="fr-FR" sz="1400" b="1" dirty="0">
                <a:solidFill>
                  <a:schemeClr val="accent1">
                    <a:lumMod val="75000"/>
                  </a:schemeClr>
                </a:solidFill>
                <a:latin typeface="Montserrat" panose="02000505000000020004" pitchFamily="2" charset="0"/>
              </a:rPr>
              <a:t>Comité de</a:t>
            </a:r>
          </a:p>
          <a:p>
            <a:pPr algn="ctr"/>
            <a:r>
              <a:rPr lang="fr-FR" sz="1400" b="1" dirty="0">
                <a:solidFill>
                  <a:schemeClr val="accent1">
                    <a:lumMod val="75000"/>
                  </a:schemeClr>
                </a:solidFill>
                <a:latin typeface="Montserrat" panose="02000505000000020004" pitchFamily="2" charset="0"/>
              </a:rPr>
              <a:t>suivi</a:t>
            </a:r>
          </a:p>
        </p:txBody>
      </p:sp>
      <p:sp>
        <p:nvSpPr>
          <p:cNvPr id="44" name="Ellipse 43">
            <a:extLst>
              <a:ext uri="{FF2B5EF4-FFF2-40B4-BE49-F238E27FC236}">
                <a16:creationId xmlns:a16="http://schemas.microsoft.com/office/drawing/2014/main" xmlns="" id="{6E0974BA-6223-429E-AFF9-B9570623704B}"/>
              </a:ext>
            </a:extLst>
          </p:cNvPr>
          <p:cNvSpPr/>
          <p:nvPr/>
        </p:nvSpPr>
        <p:spPr>
          <a:xfrm>
            <a:off x="1197860" y="2812204"/>
            <a:ext cx="418863" cy="440326"/>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44">
            <a:extLst>
              <a:ext uri="{FF2B5EF4-FFF2-40B4-BE49-F238E27FC236}">
                <a16:creationId xmlns:a16="http://schemas.microsoft.com/office/drawing/2014/main" xmlns="" id="{7171001E-9FCC-4F46-818F-5484DDF04585}"/>
              </a:ext>
            </a:extLst>
          </p:cNvPr>
          <p:cNvCxnSpPr>
            <a:cxnSpLocks/>
          </p:cNvCxnSpPr>
          <p:nvPr/>
        </p:nvCxnSpPr>
        <p:spPr>
          <a:xfrm flipV="1">
            <a:off x="2450679"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xmlns="" id="{3395DA8A-D7E3-404C-9737-CE74867925D4}"/>
              </a:ext>
            </a:extLst>
          </p:cNvPr>
          <p:cNvSpPr/>
          <p:nvPr/>
        </p:nvSpPr>
        <p:spPr>
          <a:xfrm>
            <a:off x="1882553" y="1613007"/>
            <a:ext cx="1130438" cy="523220"/>
          </a:xfrm>
          <a:prstGeom prst="rect">
            <a:avLst/>
          </a:prstGeom>
        </p:spPr>
        <p:txBody>
          <a:bodyPr wrap="none">
            <a:spAutoFit/>
          </a:bodyPr>
          <a:lstStyle/>
          <a:p>
            <a:pPr algn="ctr"/>
            <a:r>
              <a:rPr lang="fr-FR" sz="1400" b="1" dirty="0">
                <a:solidFill>
                  <a:schemeClr val="accent1">
                    <a:lumMod val="75000"/>
                  </a:schemeClr>
                </a:solidFill>
                <a:latin typeface="Montserrat" panose="02000505000000020004" pitchFamily="2" charset="0"/>
              </a:rPr>
              <a:t>Comité de</a:t>
            </a:r>
          </a:p>
          <a:p>
            <a:pPr algn="ctr"/>
            <a:r>
              <a:rPr lang="fr-FR" sz="1400" b="1" dirty="0">
                <a:solidFill>
                  <a:schemeClr val="accent1">
                    <a:lumMod val="75000"/>
                  </a:schemeClr>
                </a:solidFill>
                <a:latin typeface="Montserrat" panose="02000505000000020004" pitchFamily="2" charset="0"/>
              </a:rPr>
              <a:t>suivi</a:t>
            </a:r>
          </a:p>
        </p:txBody>
      </p:sp>
      <p:sp>
        <p:nvSpPr>
          <p:cNvPr id="47" name="Ellipse 46">
            <a:extLst>
              <a:ext uri="{FF2B5EF4-FFF2-40B4-BE49-F238E27FC236}">
                <a16:creationId xmlns:a16="http://schemas.microsoft.com/office/drawing/2014/main" xmlns="" id="{2A1BB5EE-92A7-45C0-9C13-BC418051B9DF}"/>
              </a:ext>
            </a:extLst>
          </p:cNvPr>
          <p:cNvSpPr/>
          <p:nvPr/>
        </p:nvSpPr>
        <p:spPr>
          <a:xfrm>
            <a:off x="2253133" y="2812204"/>
            <a:ext cx="418863" cy="440326"/>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a:extLst>
              <a:ext uri="{FF2B5EF4-FFF2-40B4-BE49-F238E27FC236}">
                <a16:creationId xmlns:a16="http://schemas.microsoft.com/office/drawing/2014/main" xmlns="" id="{399F591C-D209-48C5-B685-458B6E2A2A9F}"/>
              </a:ext>
            </a:extLst>
          </p:cNvPr>
          <p:cNvCxnSpPr>
            <a:cxnSpLocks/>
          </p:cNvCxnSpPr>
          <p:nvPr/>
        </p:nvCxnSpPr>
        <p:spPr>
          <a:xfrm flipV="1">
            <a:off x="4643711"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xmlns="" id="{20A39A20-01F7-49C4-A442-2EC35644B094}"/>
              </a:ext>
            </a:extLst>
          </p:cNvPr>
          <p:cNvSpPr/>
          <p:nvPr/>
        </p:nvSpPr>
        <p:spPr>
          <a:xfrm>
            <a:off x="4075585" y="1613007"/>
            <a:ext cx="1130438" cy="523220"/>
          </a:xfrm>
          <a:prstGeom prst="rect">
            <a:avLst/>
          </a:prstGeom>
        </p:spPr>
        <p:txBody>
          <a:bodyPr wrap="none">
            <a:spAutoFit/>
          </a:bodyPr>
          <a:lstStyle/>
          <a:p>
            <a:pPr algn="ctr"/>
            <a:r>
              <a:rPr lang="fr-FR" sz="1400" b="1" dirty="0">
                <a:solidFill>
                  <a:schemeClr val="accent1">
                    <a:lumMod val="75000"/>
                  </a:schemeClr>
                </a:solidFill>
                <a:latin typeface="Montserrat" panose="02000505000000020004" pitchFamily="2" charset="0"/>
              </a:rPr>
              <a:t>Comité de</a:t>
            </a:r>
          </a:p>
          <a:p>
            <a:pPr algn="ctr"/>
            <a:r>
              <a:rPr lang="fr-FR" sz="1400" b="1" dirty="0">
                <a:solidFill>
                  <a:schemeClr val="accent1">
                    <a:lumMod val="75000"/>
                  </a:schemeClr>
                </a:solidFill>
                <a:latin typeface="Montserrat" panose="02000505000000020004" pitchFamily="2" charset="0"/>
              </a:rPr>
              <a:t>suivi</a:t>
            </a:r>
          </a:p>
        </p:txBody>
      </p:sp>
      <p:sp>
        <p:nvSpPr>
          <p:cNvPr id="50" name="Ellipse 49">
            <a:extLst>
              <a:ext uri="{FF2B5EF4-FFF2-40B4-BE49-F238E27FC236}">
                <a16:creationId xmlns:a16="http://schemas.microsoft.com/office/drawing/2014/main" xmlns="" id="{0B5BCEC6-BB4A-4F4F-9C1C-8D1D0E133D53}"/>
              </a:ext>
            </a:extLst>
          </p:cNvPr>
          <p:cNvSpPr/>
          <p:nvPr/>
        </p:nvSpPr>
        <p:spPr>
          <a:xfrm>
            <a:off x="4446165" y="2812204"/>
            <a:ext cx="418863" cy="440326"/>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50">
            <a:extLst>
              <a:ext uri="{FF2B5EF4-FFF2-40B4-BE49-F238E27FC236}">
                <a16:creationId xmlns:a16="http://schemas.microsoft.com/office/drawing/2014/main" xmlns="" id="{B6F261CC-158A-4D26-A76F-C08AF14A03A8}"/>
              </a:ext>
            </a:extLst>
          </p:cNvPr>
          <p:cNvCxnSpPr>
            <a:cxnSpLocks/>
          </p:cNvCxnSpPr>
          <p:nvPr/>
        </p:nvCxnSpPr>
        <p:spPr>
          <a:xfrm flipV="1">
            <a:off x="5731787" y="2155606"/>
            <a:ext cx="1" cy="1837748"/>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xmlns="" id="{A71BFF9B-9CE6-48E8-B630-278BEFCBBA36}"/>
              </a:ext>
            </a:extLst>
          </p:cNvPr>
          <p:cNvSpPr/>
          <p:nvPr/>
        </p:nvSpPr>
        <p:spPr>
          <a:xfrm>
            <a:off x="5163661" y="4059711"/>
            <a:ext cx="1130438" cy="523220"/>
          </a:xfrm>
          <a:prstGeom prst="rect">
            <a:avLst/>
          </a:prstGeom>
        </p:spPr>
        <p:txBody>
          <a:bodyPr wrap="none">
            <a:spAutoFit/>
          </a:bodyPr>
          <a:lstStyle/>
          <a:p>
            <a:pPr algn="ctr"/>
            <a:r>
              <a:rPr lang="fr-FR" sz="1400" b="1" dirty="0">
                <a:solidFill>
                  <a:schemeClr val="accent1">
                    <a:lumMod val="75000"/>
                  </a:schemeClr>
                </a:solidFill>
                <a:latin typeface="Montserrat" panose="02000505000000020004" pitchFamily="2" charset="0"/>
              </a:rPr>
              <a:t>Comité de</a:t>
            </a:r>
          </a:p>
          <a:p>
            <a:pPr algn="ctr"/>
            <a:r>
              <a:rPr lang="fr-FR" sz="1400" b="1" dirty="0">
                <a:solidFill>
                  <a:schemeClr val="accent1">
                    <a:lumMod val="75000"/>
                  </a:schemeClr>
                </a:solidFill>
                <a:latin typeface="Montserrat" panose="02000505000000020004" pitchFamily="2" charset="0"/>
              </a:rPr>
              <a:t>suivi</a:t>
            </a:r>
          </a:p>
        </p:txBody>
      </p:sp>
      <p:sp>
        <p:nvSpPr>
          <p:cNvPr id="53" name="Ellipse 52">
            <a:extLst>
              <a:ext uri="{FF2B5EF4-FFF2-40B4-BE49-F238E27FC236}">
                <a16:creationId xmlns:a16="http://schemas.microsoft.com/office/drawing/2014/main" xmlns="" id="{F2D7EACF-24EC-4CD8-8927-C30663D2D40A}"/>
              </a:ext>
            </a:extLst>
          </p:cNvPr>
          <p:cNvSpPr/>
          <p:nvPr/>
        </p:nvSpPr>
        <p:spPr>
          <a:xfrm>
            <a:off x="5534241" y="2812204"/>
            <a:ext cx="418863" cy="440326"/>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xmlns="" id="{786E707D-41B1-4F69-9C1E-77A87E106AA8}"/>
              </a:ext>
            </a:extLst>
          </p:cNvPr>
          <p:cNvSpPr/>
          <p:nvPr/>
        </p:nvSpPr>
        <p:spPr>
          <a:xfrm>
            <a:off x="6340444" y="1613007"/>
            <a:ext cx="1130438" cy="523220"/>
          </a:xfrm>
          <a:prstGeom prst="rect">
            <a:avLst/>
          </a:prstGeom>
        </p:spPr>
        <p:txBody>
          <a:bodyPr wrap="none">
            <a:spAutoFit/>
          </a:bodyPr>
          <a:lstStyle/>
          <a:p>
            <a:pPr algn="ctr"/>
            <a:r>
              <a:rPr lang="fr-FR" sz="1400" b="1" dirty="0">
                <a:solidFill>
                  <a:srgbClr val="EC6E6E"/>
                </a:solidFill>
                <a:latin typeface="Montserrat" panose="02000505000000020004" pitchFamily="2" charset="0"/>
              </a:rPr>
              <a:t>Comité de</a:t>
            </a:r>
          </a:p>
          <a:p>
            <a:pPr algn="ctr"/>
            <a:r>
              <a:rPr lang="fr-FR" sz="1400" b="1" dirty="0">
                <a:solidFill>
                  <a:srgbClr val="EC6E6E"/>
                </a:solidFill>
                <a:latin typeface="Montserrat" panose="02000505000000020004" pitchFamily="2" charset="0"/>
              </a:rPr>
              <a:t>pilotage</a:t>
            </a:r>
          </a:p>
        </p:txBody>
      </p:sp>
      <p:sp>
        <p:nvSpPr>
          <p:cNvPr id="55" name="ZoneTexte 54">
            <a:extLst>
              <a:ext uri="{FF2B5EF4-FFF2-40B4-BE49-F238E27FC236}">
                <a16:creationId xmlns:a16="http://schemas.microsoft.com/office/drawing/2014/main" xmlns="" id="{A8304422-ED38-4E22-8B14-3FC7679E6F71}"/>
              </a:ext>
            </a:extLst>
          </p:cNvPr>
          <p:cNvSpPr txBox="1"/>
          <p:nvPr/>
        </p:nvSpPr>
        <p:spPr>
          <a:xfrm>
            <a:off x="468187" y="5047192"/>
            <a:ext cx="8858375" cy="781240"/>
          </a:xfrm>
          <a:prstGeom prst="rect">
            <a:avLst/>
          </a:prstGeom>
          <a:noFill/>
        </p:spPr>
        <p:txBody>
          <a:bodyPr wrap="square" rtlCol="0">
            <a:spAutoFit/>
          </a:bodyPr>
          <a:lstStyle/>
          <a:p>
            <a:pPr marL="285750" lvl="1" indent="-285750">
              <a:lnSpc>
                <a:spcPts val="2200"/>
              </a:lnSpc>
              <a:spcBef>
                <a:spcPts val="525"/>
              </a:spcBef>
              <a:spcAft>
                <a:spcPts val="600"/>
              </a:spcAft>
              <a:buSzPct val="120000"/>
              <a:buFont typeface="Arial" panose="020B0604020202020204" pitchFamily="34" charset="0"/>
              <a:buChar char="•"/>
              <a:defRPr/>
            </a:pPr>
            <a:r>
              <a:rPr lang="fr-FR" altLang="fr-FR" sz="1600" dirty="0"/>
              <a:t>4 comités de suivi ; 2 comités de pilotage ; 1 séminaire élus</a:t>
            </a:r>
          </a:p>
          <a:p>
            <a:pPr marL="285750" lvl="1" indent="-285750">
              <a:lnSpc>
                <a:spcPts val="2200"/>
              </a:lnSpc>
              <a:spcBef>
                <a:spcPts val="525"/>
              </a:spcBef>
              <a:spcAft>
                <a:spcPts val="600"/>
              </a:spcAft>
              <a:buSzPct val="120000"/>
              <a:buFont typeface="Arial" panose="020B0604020202020204" pitchFamily="34" charset="0"/>
              <a:buChar char="•"/>
              <a:defRPr/>
            </a:pPr>
            <a:r>
              <a:rPr lang="fr-FR" altLang="fr-FR" sz="1600" dirty="0"/>
              <a:t>Définir les modalités d’association </a:t>
            </a:r>
            <a:r>
              <a:rPr lang="fr-FR" altLang="fr-FR" sz="1600"/>
              <a:t>des communes</a:t>
            </a:r>
            <a:endParaRPr lang="fr-FR" altLang="fr-FR" sz="1600" dirty="0"/>
          </a:p>
        </p:txBody>
      </p:sp>
    </p:spTree>
    <p:extLst>
      <p:ext uri="{BB962C8B-B14F-4D97-AF65-F5344CB8AC3E}">
        <p14:creationId xmlns:p14="http://schemas.microsoft.com/office/powerpoint/2010/main" val="1005249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6">
            <a:extLst>
              <a:ext uri="{FF2B5EF4-FFF2-40B4-BE49-F238E27FC236}">
                <a16:creationId xmlns:a16="http://schemas.microsoft.com/office/drawing/2014/main" xmlns="" id="{2667F336-10F7-494B-8E1A-7EE9964788B5}"/>
              </a:ext>
            </a:extLst>
          </p:cNvPr>
          <p:cNvSpPr>
            <a:spLocks noGrp="1"/>
          </p:cNvSpPr>
          <p:nvPr>
            <p:ph type="body" sz="quarter" idx="15"/>
          </p:nvPr>
        </p:nvSpPr>
        <p:spPr>
          <a:xfrm>
            <a:off x="6383034" y="1196886"/>
            <a:ext cx="2703815" cy="338137"/>
          </a:xfrm>
        </p:spPr>
        <p:txBody>
          <a:bodyPr/>
          <a:lstStyle/>
          <a:p>
            <a:r>
              <a:rPr lang="fr-FR" dirty="0"/>
              <a:t>CC DU GRAND ROYE</a:t>
            </a:r>
          </a:p>
        </p:txBody>
      </p:sp>
      <p:sp>
        <p:nvSpPr>
          <p:cNvPr id="7" name="Espace réservé du texte 7">
            <a:extLst>
              <a:ext uri="{FF2B5EF4-FFF2-40B4-BE49-F238E27FC236}">
                <a16:creationId xmlns:a16="http://schemas.microsoft.com/office/drawing/2014/main" xmlns="" id="{3A7502FE-CF8C-4FAA-BE76-70F93A623594}"/>
              </a:ext>
            </a:extLst>
          </p:cNvPr>
          <p:cNvSpPr>
            <a:spLocks noGrp="1"/>
          </p:cNvSpPr>
          <p:nvPr>
            <p:ph type="body" sz="quarter" idx="16"/>
          </p:nvPr>
        </p:nvSpPr>
        <p:spPr>
          <a:xfrm>
            <a:off x="6383035" y="1733184"/>
            <a:ext cx="2244725" cy="338137"/>
          </a:xfrm>
        </p:spPr>
        <p:txBody>
          <a:bodyPr/>
          <a:lstStyle/>
          <a:p>
            <a:r>
              <a:rPr lang="fr-FR" dirty="0"/>
              <a:t>ÉLABORATION PLUi</a:t>
            </a:r>
          </a:p>
        </p:txBody>
      </p:sp>
      <p:sp>
        <p:nvSpPr>
          <p:cNvPr id="9" name="Espace réservé du texte 9">
            <a:extLst>
              <a:ext uri="{FF2B5EF4-FFF2-40B4-BE49-F238E27FC236}">
                <a16:creationId xmlns:a16="http://schemas.microsoft.com/office/drawing/2014/main" xmlns="" id="{D42EE53A-7D73-49B5-95F3-372DBBDB6BEC}"/>
              </a:ext>
            </a:extLst>
          </p:cNvPr>
          <p:cNvSpPr>
            <a:spLocks noGrp="1"/>
          </p:cNvSpPr>
          <p:nvPr>
            <p:ph type="body" sz="quarter" idx="18"/>
          </p:nvPr>
        </p:nvSpPr>
        <p:spPr>
          <a:xfrm>
            <a:off x="6478586" y="3114627"/>
            <a:ext cx="2244725" cy="1178267"/>
          </a:xfrm>
        </p:spPr>
        <p:txBody>
          <a:bodyPr/>
          <a:lstStyle/>
          <a:p>
            <a:pPr marL="0" indent="0" algn="ctr">
              <a:buNone/>
            </a:pPr>
            <a:r>
              <a:rPr lang="fr-FR" dirty="0"/>
              <a:t>VILLE OUVERTE</a:t>
            </a:r>
          </a:p>
          <a:p>
            <a:pPr marL="0" indent="0" algn="ctr">
              <a:buNone/>
            </a:pPr>
            <a:r>
              <a:rPr lang="fr-FR" dirty="0"/>
              <a:t>ATOPIA</a:t>
            </a:r>
          </a:p>
          <a:p>
            <a:pPr marL="0" indent="0" algn="ctr">
              <a:buNone/>
            </a:pPr>
            <a:r>
              <a:rPr lang="fr-FR" dirty="0"/>
              <a:t>NOVASCOPIA</a:t>
            </a:r>
          </a:p>
          <a:p>
            <a:pPr marL="0" indent="0" algn="ctr">
              <a:buNone/>
            </a:pPr>
            <a:r>
              <a:rPr lang="fr-FR" dirty="0"/>
              <a:t>IETI</a:t>
            </a:r>
          </a:p>
        </p:txBody>
      </p:sp>
      <p:sp>
        <p:nvSpPr>
          <p:cNvPr id="10" name="Rectangle 9">
            <a:extLst>
              <a:ext uri="{FF2B5EF4-FFF2-40B4-BE49-F238E27FC236}">
                <a16:creationId xmlns:a16="http://schemas.microsoft.com/office/drawing/2014/main" xmlns="" id="{E298AD72-71B9-4B72-8140-EC3BEAC67621}"/>
              </a:ext>
            </a:extLst>
          </p:cNvPr>
          <p:cNvSpPr/>
          <p:nvPr/>
        </p:nvSpPr>
        <p:spPr>
          <a:xfrm>
            <a:off x="6259515" y="4710669"/>
            <a:ext cx="2684838" cy="738664"/>
          </a:xfrm>
          <a:prstGeom prst="rect">
            <a:avLst/>
          </a:prstGeom>
        </p:spPr>
        <p:txBody>
          <a:bodyPr wrap="none">
            <a:spAutoFit/>
          </a:bodyPr>
          <a:lstStyle/>
          <a:p>
            <a:pPr algn="ctr" defTabSz="914400"/>
            <a:r>
              <a:rPr lang="fr-FR" sz="1400" dirty="0">
                <a:solidFill>
                  <a:schemeClr val="bg1"/>
                </a:solidFill>
                <a:latin typeface="Avenir LT Std 35 Light" panose="020B0402020203020204" pitchFamily="34" charset="0"/>
              </a:rPr>
              <a:t>CHAMBRE D’AGRICULTURE 80</a:t>
            </a:r>
          </a:p>
          <a:p>
            <a:pPr algn="ctr" defTabSz="914400"/>
            <a:r>
              <a:rPr lang="fr-FR" sz="1400" dirty="0">
                <a:solidFill>
                  <a:schemeClr val="bg1"/>
                </a:solidFill>
                <a:latin typeface="Avenir LT Std 35 Light" panose="020B0402020203020204" pitchFamily="34" charset="0"/>
              </a:rPr>
              <a:t>-</a:t>
            </a:r>
          </a:p>
          <a:p>
            <a:pPr algn="ctr" defTabSz="914400"/>
            <a:r>
              <a:rPr lang="fr-FR" sz="1400" dirty="0">
                <a:solidFill>
                  <a:schemeClr val="bg1"/>
                </a:solidFill>
                <a:latin typeface="Avenir LT Std 35 Light" panose="020B0402020203020204" pitchFamily="34" charset="0"/>
              </a:rPr>
              <a:t>QUARTIER LIBRE</a:t>
            </a:r>
          </a:p>
        </p:txBody>
      </p:sp>
      <p:sp>
        <p:nvSpPr>
          <p:cNvPr id="11" name="Rectangle 10">
            <a:extLst>
              <a:ext uri="{FF2B5EF4-FFF2-40B4-BE49-F238E27FC236}">
                <a16:creationId xmlns:a16="http://schemas.microsoft.com/office/drawing/2014/main" xmlns="" id="{B3624CA5-6D12-4C06-8496-90400876B24D}"/>
              </a:ext>
            </a:extLst>
          </p:cNvPr>
          <p:cNvSpPr/>
          <p:nvPr/>
        </p:nvSpPr>
        <p:spPr>
          <a:xfrm>
            <a:off x="222025" y="2855172"/>
            <a:ext cx="6008915" cy="1415772"/>
          </a:xfrm>
          <a:prstGeom prst="rect">
            <a:avLst/>
          </a:prstGeom>
        </p:spPr>
        <p:txBody>
          <a:bodyPr wrap="square">
            <a:spAutoFit/>
          </a:bodyPr>
          <a:lstStyle/>
          <a:p>
            <a:pPr algn="r"/>
            <a:r>
              <a:rPr lang="fr-FR" sz="4300" dirty="0">
                <a:solidFill>
                  <a:schemeClr val="bg1"/>
                </a:solidFill>
                <a:latin typeface="AvenirNext LT Pro Bold" panose="020B0804020202020204" pitchFamily="34" charset="0"/>
              </a:rPr>
              <a:t>MERCI DE VOTRE ATTENTION</a:t>
            </a:r>
          </a:p>
        </p:txBody>
      </p:sp>
      <p:pic>
        <p:nvPicPr>
          <p:cNvPr id="17" name="Graphique 16">
            <a:extLst>
              <a:ext uri="{FF2B5EF4-FFF2-40B4-BE49-F238E27FC236}">
                <a16:creationId xmlns:a16="http://schemas.microsoft.com/office/drawing/2014/main" xmlns="" id="{58567DFC-B6A6-4380-9D4F-19BD00C351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10675" y="336806"/>
            <a:ext cx="276226" cy="429685"/>
          </a:xfrm>
          <a:prstGeom prst="rect">
            <a:avLst/>
          </a:prstGeom>
        </p:spPr>
      </p:pic>
      <p:sp>
        <p:nvSpPr>
          <p:cNvPr id="12" name="Espace réservé du texte 8">
            <a:extLst>
              <a:ext uri="{FF2B5EF4-FFF2-40B4-BE49-F238E27FC236}">
                <a16:creationId xmlns:a16="http://schemas.microsoft.com/office/drawing/2014/main" xmlns="" id="{5C790ADD-8413-4581-9538-310808E0584F}"/>
              </a:ext>
            </a:extLst>
          </p:cNvPr>
          <p:cNvSpPr txBox="1">
            <a:spLocks/>
          </p:cNvSpPr>
          <p:nvPr/>
        </p:nvSpPr>
        <p:spPr>
          <a:xfrm>
            <a:off x="6383035" y="2178669"/>
            <a:ext cx="2561318" cy="732609"/>
          </a:xfrm>
          <a:prstGeom prst="rect">
            <a:avLst/>
          </a:prstGeom>
        </p:spPr>
        <p:txBody>
          <a:bodyPr/>
          <a:lstStyle>
            <a:lvl1pPr marL="0" indent="0" algn="l" defTabSz="914400" rtl="0" eaLnBrk="1" latinLnBrk="0" hangingPunct="1">
              <a:lnSpc>
                <a:spcPct val="90000"/>
              </a:lnSpc>
              <a:spcBef>
                <a:spcPts val="1000"/>
              </a:spcBef>
              <a:buFontTx/>
              <a:buNone/>
              <a:defRPr sz="1400" b="1"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dirty="0"/>
          </a:p>
          <a:p>
            <a:pPr>
              <a:lnSpc>
                <a:spcPct val="100000"/>
              </a:lnSpc>
            </a:pPr>
            <a:r>
              <a:rPr lang="fr-FR" dirty="0"/>
              <a:t>COMITÉ DE PILOTAGE N°2</a:t>
            </a:r>
          </a:p>
        </p:txBody>
      </p:sp>
      <p:pic>
        <p:nvPicPr>
          <p:cNvPr id="13" name="Graphique 12">
            <a:extLst>
              <a:ext uri="{FF2B5EF4-FFF2-40B4-BE49-F238E27FC236}">
                <a16:creationId xmlns:a16="http://schemas.microsoft.com/office/drawing/2014/main" xmlns="" id="{9BA5439F-2304-44F2-B6EF-9494F089139F}"/>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5020" t="-12655" b="1"/>
          <a:stretch/>
        </p:blipFill>
        <p:spPr>
          <a:xfrm>
            <a:off x="5016343" y="252919"/>
            <a:ext cx="3928010" cy="532622"/>
          </a:xfrm>
          <a:prstGeom prst="rect">
            <a:avLst/>
          </a:prstGeom>
        </p:spPr>
      </p:pic>
      <p:pic>
        <p:nvPicPr>
          <p:cNvPr id="14" name="Image 13">
            <a:extLst>
              <a:ext uri="{FF2B5EF4-FFF2-40B4-BE49-F238E27FC236}">
                <a16:creationId xmlns:a16="http://schemas.microsoft.com/office/drawing/2014/main" xmlns="" id="{4198EDC8-7C5A-428A-B3FB-586FEEB9F1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7584" y="391803"/>
            <a:ext cx="1135416" cy="334937"/>
          </a:xfrm>
          <a:prstGeom prst="rect">
            <a:avLst/>
          </a:prstGeom>
        </p:spPr>
      </p:pic>
    </p:spTree>
    <p:extLst>
      <p:ext uri="{BB962C8B-B14F-4D97-AF65-F5344CB8AC3E}">
        <p14:creationId xmlns:p14="http://schemas.microsoft.com/office/powerpoint/2010/main" val="1421739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texte 27">
            <a:extLst>
              <a:ext uri="{FF2B5EF4-FFF2-40B4-BE49-F238E27FC236}">
                <a16:creationId xmlns:a16="http://schemas.microsoft.com/office/drawing/2014/main" xmlns="" id="{34B009B1-43F0-422D-9A9E-1D0E30260D19}"/>
              </a:ext>
            </a:extLst>
          </p:cNvPr>
          <p:cNvSpPr>
            <a:spLocks noGrp="1"/>
          </p:cNvSpPr>
          <p:nvPr>
            <p:ph type="body" sz="quarter" idx="11"/>
          </p:nvPr>
        </p:nvSpPr>
        <p:spPr>
          <a:xfrm>
            <a:off x="3352800" y="2066925"/>
            <a:ext cx="3228975" cy="857250"/>
          </a:xfrm>
        </p:spPr>
        <p:txBody>
          <a:bodyPr/>
          <a:lstStyle/>
          <a:p>
            <a:r>
              <a:rPr lang="fr-FR" dirty="0"/>
              <a:t>RESSOURCES</a:t>
            </a:r>
          </a:p>
        </p:txBody>
      </p:sp>
      <p:sp>
        <p:nvSpPr>
          <p:cNvPr id="7" name="Espace réservé du texte 4">
            <a:extLst>
              <a:ext uri="{FF2B5EF4-FFF2-40B4-BE49-F238E27FC236}">
                <a16:creationId xmlns:a16="http://schemas.microsoft.com/office/drawing/2014/main" xmlns="" id="{07797526-C263-46DE-B07E-F35167CE2D49}"/>
              </a:ext>
            </a:extLst>
          </p:cNvPr>
          <p:cNvSpPr txBox="1">
            <a:spLocks/>
          </p:cNvSpPr>
          <p:nvPr/>
        </p:nvSpPr>
        <p:spPr>
          <a:xfrm>
            <a:off x="27460" y="67697"/>
            <a:ext cx="4927600" cy="3508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accent1">
                    <a:lumMod val="75000"/>
                  </a:schemeClr>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900" dirty="0">
                <a:solidFill>
                  <a:schemeClr val="bg1"/>
                </a:solidFill>
                <a:latin typeface="AvenirNext LT Pro Bold" panose="020B0804020202020204" pitchFamily="34" charset="0"/>
              </a:rPr>
              <a:t>COMMUNAUTÉ DE COMMUNES DU GRAND ROYE</a:t>
            </a:r>
            <a:r>
              <a:rPr lang="fr-FR" sz="900" dirty="0">
                <a:solidFill>
                  <a:schemeClr val="bg1"/>
                </a:solidFill>
              </a:rPr>
              <a:t> – </a:t>
            </a:r>
            <a:r>
              <a:rPr lang="fr-FR" sz="900" b="0" dirty="0">
                <a:solidFill>
                  <a:schemeClr val="bg1"/>
                </a:solidFill>
              </a:rPr>
              <a:t>ÉLABORATION DU PLUi</a:t>
            </a:r>
          </a:p>
        </p:txBody>
      </p:sp>
      <p:pic>
        <p:nvPicPr>
          <p:cNvPr id="8" name="Graphique 7">
            <a:extLst>
              <a:ext uri="{FF2B5EF4-FFF2-40B4-BE49-F238E27FC236}">
                <a16:creationId xmlns:a16="http://schemas.microsoft.com/office/drawing/2014/main" xmlns="" id="{5C294F2A-3CCC-4623-9A10-F0B5504BB3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81156" y="6414858"/>
            <a:ext cx="190501" cy="296335"/>
          </a:xfrm>
          <a:prstGeom prst="rect">
            <a:avLst/>
          </a:prstGeom>
        </p:spPr>
      </p:pic>
      <p:pic>
        <p:nvPicPr>
          <p:cNvPr id="9" name="Graphique 8">
            <a:extLst>
              <a:ext uri="{FF2B5EF4-FFF2-40B4-BE49-F238E27FC236}">
                <a16:creationId xmlns:a16="http://schemas.microsoft.com/office/drawing/2014/main" xmlns="" id="{AE502B17-B192-436D-BDE2-DAEC91719AE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5020" t="-12655" b="1"/>
          <a:stretch/>
        </p:blipFill>
        <p:spPr>
          <a:xfrm>
            <a:off x="6929392" y="6345397"/>
            <a:ext cx="2697691" cy="365796"/>
          </a:xfrm>
          <a:prstGeom prst="rect">
            <a:avLst/>
          </a:prstGeom>
        </p:spPr>
      </p:pic>
      <p:pic>
        <p:nvPicPr>
          <p:cNvPr id="10" name="Image 9">
            <a:extLst>
              <a:ext uri="{FF2B5EF4-FFF2-40B4-BE49-F238E27FC236}">
                <a16:creationId xmlns:a16="http://schemas.microsoft.com/office/drawing/2014/main" xmlns="" id="{F0C69A42-6282-40B2-8A9D-3756B9FDB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192" y="6422363"/>
            <a:ext cx="779785" cy="230029"/>
          </a:xfrm>
          <a:prstGeom prst="rect">
            <a:avLst/>
          </a:prstGeom>
        </p:spPr>
      </p:pic>
      <p:sp>
        <p:nvSpPr>
          <p:cNvPr id="3" name="Espace réservé du texte 2">
            <a:extLst>
              <a:ext uri="{FF2B5EF4-FFF2-40B4-BE49-F238E27FC236}">
                <a16:creationId xmlns:a16="http://schemas.microsoft.com/office/drawing/2014/main" xmlns="" id="{8D2115B9-92AB-4177-A47E-26203C1E18CA}"/>
              </a:ext>
            </a:extLst>
          </p:cNvPr>
          <p:cNvSpPr>
            <a:spLocks noGrp="1"/>
          </p:cNvSpPr>
          <p:nvPr>
            <p:ph type="body" sz="quarter" idx="12"/>
          </p:nvPr>
        </p:nvSpPr>
        <p:spPr/>
        <p:txBody>
          <a:bodyPr/>
          <a:lstStyle/>
          <a:p>
            <a:endParaRPr lang="fr-FR" dirty="0"/>
          </a:p>
        </p:txBody>
      </p:sp>
    </p:spTree>
    <p:extLst>
      <p:ext uri="{BB962C8B-B14F-4D97-AF65-F5344CB8AC3E}">
        <p14:creationId xmlns:p14="http://schemas.microsoft.com/office/powerpoint/2010/main" val="938651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D9A8AEC-62F9-4FBA-8B63-E882E45E6B5B}"/>
              </a:ext>
            </a:extLst>
          </p:cNvPr>
          <p:cNvSpPr/>
          <p:nvPr/>
        </p:nvSpPr>
        <p:spPr>
          <a:xfrm>
            <a:off x="-123825" y="1460326"/>
            <a:ext cx="1724025" cy="332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xmlns="" id="{9705A6F0-9D01-4E51-89EB-863BD7897279}"/>
              </a:ext>
            </a:extLst>
          </p:cNvPr>
          <p:cNvSpPr>
            <a:spLocks noGrp="1"/>
          </p:cNvSpPr>
          <p:nvPr>
            <p:ph type="body" sz="quarter" idx="13"/>
          </p:nvPr>
        </p:nvSpPr>
        <p:spPr/>
        <p:txBody>
          <a:bodyPr/>
          <a:lstStyle/>
          <a:p>
            <a:r>
              <a:rPr lang="fr-FR" dirty="0"/>
              <a:t>1 </a:t>
            </a:r>
            <a:r>
              <a:rPr lang="fr-FR" dirty="0">
                <a:solidFill>
                  <a:schemeClr val="tx1"/>
                </a:solidFill>
              </a:rPr>
              <a:t>2</a:t>
            </a:r>
            <a:r>
              <a:rPr lang="fr-FR" dirty="0"/>
              <a:t> 3 4 5</a:t>
            </a:r>
          </a:p>
        </p:txBody>
      </p:sp>
      <p:sp>
        <p:nvSpPr>
          <p:cNvPr id="12" name="Espace réservé du texte 5">
            <a:extLst>
              <a:ext uri="{FF2B5EF4-FFF2-40B4-BE49-F238E27FC236}">
                <a16:creationId xmlns:a16="http://schemas.microsoft.com/office/drawing/2014/main" xmlns="" id="{FD09E35F-F5CD-4D19-82C5-C2F3E881BDB0}"/>
              </a:ext>
            </a:extLst>
          </p:cNvPr>
          <p:cNvSpPr txBox="1">
            <a:spLocks/>
          </p:cNvSpPr>
          <p:nvPr/>
        </p:nvSpPr>
        <p:spPr>
          <a:xfrm>
            <a:off x="473075"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 LE POSITIONNEMENT ÉCONOMIQUE</a:t>
            </a:r>
          </a:p>
        </p:txBody>
      </p:sp>
      <p:sp>
        <p:nvSpPr>
          <p:cNvPr id="11" name="Espace réservé du texte 4">
            <a:extLst>
              <a:ext uri="{FF2B5EF4-FFF2-40B4-BE49-F238E27FC236}">
                <a16:creationId xmlns:a16="http://schemas.microsoft.com/office/drawing/2014/main" xmlns="" id="{BD112BFF-27C1-4842-9C3A-526841937C2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Espace réservé du texte 6">
            <a:extLst>
              <a:ext uri="{FF2B5EF4-FFF2-40B4-BE49-F238E27FC236}">
                <a16:creationId xmlns:a16="http://schemas.microsoft.com/office/drawing/2014/main" xmlns="" id="{414B5B1B-2B73-434F-A6AC-E77F3CE3CD7D}"/>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DIAGNOSTIC &amp; DOCUMENT DE RÉFÉRENCE RÉGIONAL</a:t>
            </a:r>
          </a:p>
        </p:txBody>
      </p:sp>
      <p:sp>
        <p:nvSpPr>
          <p:cNvPr id="18" name="ZoneTexte 17">
            <a:extLst>
              <a:ext uri="{FF2B5EF4-FFF2-40B4-BE49-F238E27FC236}">
                <a16:creationId xmlns:a16="http://schemas.microsoft.com/office/drawing/2014/main" xmlns="" id="{DBFC11EA-9D9E-436F-B5F0-C08017C87248}"/>
              </a:ext>
            </a:extLst>
          </p:cNvPr>
          <p:cNvSpPr txBox="1"/>
          <p:nvPr/>
        </p:nvSpPr>
        <p:spPr>
          <a:xfrm>
            <a:off x="468187" y="1804758"/>
            <a:ext cx="9031948" cy="1569660"/>
          </a:xfrm>
          <a:prstGeom prst="rect">
            <a:avLst/>
          </a:prstGeom>
          <a:noFill/>
        </p:spPr>
        <p:txBody>
          <a:bodyPr wrap="square" rtlCol="0">
            <a:spAutoFit/>
          </a:bodyPr>
          <a:lstStyle/>
          <a:p>
            <a:r>
              <a:rPr lang="fr-FR" sz="1600" b="1" dirty="0"/>
              <a:t>5 dynamiques stratégiques </a:t>
            </a:r>
            <a:r>
              <a:rPr lang="fr-FR" sz="1600" dirty="0"/>
              <a:t>:</a:t>
            </a:r>
          </a:p>
          <a:p>
            <a:endParaRPr lang="fr-FR" sz="1600" dirty="0"/>
          </a:p>
          <a:p>
            <a:r>
              <a:rPr lang="fr-FR" sz="1600" dirty="0"/>
              <a:t>	</a:t>
            </a:r>
            <a:r>
              <a:rPr lang="fr-FR" sz="1600" dirty="0">
                <a:latin typeface="+mj-lt"/>
              </a:rPr>
              <a:t>- La région pionnière de la </a:t>
            </a:r>
            <a:r>
              <a:rPr lang="fr-FR" sz="1600" b="1" u="sng" dirty="0"/>
              <a:t>3</a:t>
            </a:r>
            <a:r>
              <a:rPr lang="fr-FR" sz="1600" b="1" u="sng" baseline="30000" dirty="0"/>
              <a:t>ème</a:t>
            </a:r>
            <a:r>
              <a:rPr lang="fr-FR" sz="1600" b="1" u="sng" dirty="0"/>
              <a:t> Révolution Industrielle</a:t>
            </a:r>
            <a:r>
              <a:rPr lang="fr-FR" sz="1600" dirty="0">
                <a:latin typeface="+mj-lt"/>
              </a:rPr>
              <a:t>, maritime et agricole</a:t>
            </a:r>
          </a:p>
          <a:p>
            <a:endParaRPr lang="fr-FR" sz="1600" dirty="0">
              <a:latin typeface="+mj-lt"/>
            </a:endParaRPr>
          </a:p>
          <a:p>
            <a:r>
              <a:rPr lang="fr-FR" sz="1600" b="1" dirty="0">
                <a:solidFill>
                  <a:schemeClr val="accent1"/>
                </a:solidFill>
              </a:rPr>
              <a:t>-&gt; vers l’industrie du futur – l’efficacité énergétique – l’économie circulaire – l ’économie de la fonctionnalité</a:t>
            </a:r>
            <a:endParaRPr lang="fr-FR" sz="1600" dirty="0"/>
          </a:p>
        </p:txBody>
      </p:sp>
      <p:sp>
        <p:nvSpPr>
          <p:cNvPr id="8" name="Rectangle 7">
            <a:extLst>
              <a:ext uri="{FF2B5EF4-FFF2-40B4-BE49-F238E27FC236}">
                <a16:creationId xmlns:a16="http://schemas.microsoft.com/office/drawing/2014/main" xmlns="" id="{A942637F-EA40-4C08-A967-77A2D8737363}"/>
              </a:ext>
            </a:extLst>
          </p:cNvPr>
          <p:cNvSpPr/>
          <p:nvPr/>
        </p:nvSpPr>
        <p:spPr>
          <a:xfrm>
            <a:off x="468188" y="1460326"/>
            <a:ext cx="9070448" cy="369332"/>
          </a:xfrm>
          <a:prstGeom prst="rect">
            <a:avLst/>
          </a:prstGeom>
        </p:spPr>
        <p:txBody>
          <a:bodyPr wrap="square">
            <a:spAutoFit/>
          </a:bodyPr>
          <a:lstStyle/>
          <a:p>
            <a:r>
              <a:rPr lang="fr-FR" dirty="0">
                <a:solidFill>
                  <a:schemeClr val="bg1"/>
                </a:solidFill>
              </a:rPr>
              <a:t>LE SRDEII</a:t>
            </a:r>
          </a:p>
        </p:txBody>
      </p:sp>
    </p:spTree>
    <p:extLst>
      <p:ext uri="{BB962C8B-B14F-4D97-AF65-F5344CB8AC3E}">
        <p14:creationId xmlns:p14="http://schemas.microsoft.com/office/powerpoint/2010/main" val="2342385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FE99CDB-2AF8-4119-AB3B-64CDD9AF546F}"/>
              </a:ext>
            </a:extLst>
          </p:cNvPr>
          <p:cNvSpPr/>
          <p:nvPr/>
        </p:nvSpPr>
        <p:spPr>
          <a:xfrm>
            <a:off x="1485899" y="2240170"/>
            <a:ext cx="2105026" cy="3139321"/>
          </a:xfrm>
          <a:prstGeom prst="rect">
            <a:avLst/>
          </a:prstGeom>
        </p:spPr>
        <p:txBody>
          <a:bodyPr wrap="square">
            <a:spAutoFit/>
          </a:bodyPr>
          <a:lstStyle/>
          <a:p>
            <a:r>
              <a:rPr lang="fr-FR" i="1" dirty="0">
                <a:latin typeface="+mj-lt"/>
              </a:rPr>
              <a:t>La 2</a:t>
            </a:r>
            <a:r>
              <a:rPr lang="fr-FR" i="1" baseline="30000" dirty="0">
                <a:latin typeface="+mj-lt"/>
              </a:rPr>
              <a:t>ème</a:t>
            </a:r>
            <a:r>
              <a:rPr lang="fr-FR" i="1" dirty="0">
                <a:latin typeface="+mj-lt"/>
              </a:rPr>
              <a:t> révolution industrielle est en train de disparaître, et nous avons besoin d’un tout nouveau récit économique pouvant nous mener vers un avenir plus équitable et durable.</a:t>
            </a:r>
          </a:p>
          <a:p>
            <a:endParaRPr lang="fr-FR" i="1" dirty="0">
              <a:latin typeface="+mj-lt"/>
            </a:endParaRPr>
          </a:p>
          <a:p>
            <a:r>
              <a:rPr lang="fr-FR" dirty="0">
                <a:latin typeface="+mj-lt"/>
              </a:rPr>
              <a:t>Jeremy Rifkin</a:t>
            </a:r>
          </a:p>
        </p:txBody>
      </p:sp>
      <p:sp>
        <p:nvSpPr>
          <p:cNvPr id="7" name="Espace réservé du texte 6">
            <a:extLst>
              <a:ext uri="{FF2B5EF4-FFF2-40B4-BE49-F238E27FC236}">
                <a16:creationId xmlns:a16="http://schemas.microsoft.com/office/drawing/2014/main" xmlns="" id="{9705A6F0-9D01-4E51-89EB-863BD7897279}"/>
              </a:ext>
            </a:extLst>
          </p:cNvPr>
          <p:cNvSpPr>
            <a:spLocks noGrp="1"/>
          </p:cNvSpPr>
          <p:nvPr>
            <p:ph type="body" sz="quarter" idx="13"/>
          </p:nvPr>
        </p:nvSpPr>
        <p:spPr/>
        <p:txBody>
          <a:bodyPr/>
          <a:lstStyle/>
          <a:p>
            <a:r>
              <a:rPr lang="fr-FR" dirty="0"/>
              <a:t>1 </a:t>
            </a:r>
            <a:r>
              <a:rPr lang="fr-FR" dirty="0">
                <a:solidFill>
                  <a:schemeClr val="tx1"/>
                </a:solidFill>
              </a:rPr>
              <a:t>2</a:t>
            </a:r>
            <a:r>
              <a:rPr lang="fr-FR" dirty="0"/>
              <a:t> 3 4 5</a:t>
            </a:r>
          </a:p>
        </p:txBody>
      </p:sp>
      <p:sp>
        <p:nvSpPr>
          <p:cNvPr id="12" name="Espace réservé du texte 5">
            <a:extLst>
              <a:ext uri="{FF2B5EF4-FFF2-40B4-BE49-F238E27FC236}">
                <a16:creationId xmlns:a16="http://schemas.microsoft.com/office/drawing/2014/main" xmlns="" id="{FD09E35F-F5CD-4D19-82C5-C2F3E881BDB0}"/>
              </a:ext>
            </a:extLst>
          </p:cNvPr>
          <p:cNvSpPr txBox="1">
            <a:spLocks/>
          </p:cNvSpPr>
          <p:nvPr/>
        </p:nvSpPr>
        <p:spPr>
          <a:xfrm>
            <a:off x="473075"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 LE POSITIONNEMENT ÉCONOMIQUE</a:t>
            </a:r>
          </a:p>
        </p:txBody>
      </p:sp>
      <p:sp>
        <p:nvSpPr>
          <p:cNvPr id="11" name="Espace réservé du texte 4">
            <a:extLst>
              <a:ext uri="{FF2B5EF4-FFF2-40B4-BE49-F238E27FC236}">
                <a16:creationId xmlns:a16="http://schemas.microsoft.com/office/drawing/2014/main" xmlns="" id="{BD112BFF-27C1-4842-9C3A-526841937C2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Espace réservé du texte 6">
            <a:extLst>
              <a:ext uri="{FF2B5EF4-FFF2-40B4-BE49-F238E27FC236}">
                <a16:creationId xmlns:a16="http://schemas.microsoft.com/office/drawing/2014/main" xmlns="" id="{414B5B1B-2B73-434F-A6AC-E77F3CE3CD7D}"/>
              </a:ext>
            </a:extLst>
          </p:cNvPr>
          <p:cNvSpPr txBox="1">
            <a:spLocks/>
          </p:cNvSpPr>
          <p:nvPr/>
        </p:nvSpPr>
        <p:spPr>
          <a:xfrm>
            <a:off x="468187" y="1086246"/>
            <a:ext cx="7174271"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DIAGNOSTIC &amp; DOCUMENT DE RÉFÉRENCE RÉGIONAL</a:t>
            </a:r>
          </a:p>
        </p:txBody>
      </p:sp>
      <p:pic>
        <p:nvPicPr>
          <p:cNvPr id="9" name="Image 8">
            <a:extLst>
              <a:ext uri="{FF2B5EF4-FFF2-40B4-BE49-F238E27FC236}">
                <a16:creationId xmlns:a16="http://schemas.microsoft.com/office/drawing/2014/main" xmlns="" id="{C1935393-1C1E-4E35-AF3F-31BDDDA4A01B}"/>
              </a:ext>
            </a:extLst>
          </p:cNvPr>
          <p:cNvPicPr>
            <a:picLocks noChangeAspect="1"/>
          </p:cNvPicPr>
          <p:nvPr/>
        </p:nvPicPr>
        <p:blipFill rotWithShape="1">
          <a:blip r:embed="rId2"/>
          <a:srcRect r="79485" b="85618"/>
          <a:stretch/>
        </p:blipFill>
        <p:spPr>
          <a:xfrm>
            <a:off x="830437" y="2045373"/>
            <a:ext cx="636713" cy="567421"/>
          </a:xfrm>
          <a:prstGeom prst="rect">
            <a:avLst/>
          </a:prstGeom>
        </p:spPr>
      </p:pic>
      <p:cxnSp>
        <p:nvCxnSpPr>
          <p:cNvPr id="3" name="Connecteur droit 2">
            <a:extLst>
              <a:ext uri="{FF2B5EF4-FFF2-40B4-BE49-F238E27FC236}">
                <a16:creationId xmlns:a16="http://schemas.microsoft.com/office/drawing/2014/main" xmlns="" id="{97A222B2-7168-48A7-9BC9-D47C7087FFE8}"/>
              </a:ext>
            </a:extLst>
          </p:cNvPr>
          <p:cNvCxnSpPr>
            <a:cxnSpLocks/>
          </p:cNvCxnSpPr>
          <p:nvPr/>
        </p:nvCxnSpPr>
        <p:spPr>
          <a:xfrm>
            <a:off x="1562400" y="4905575"/>
            <a:ext cx="1647525"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4CA3FCF9-72E4-42F4-B7DF-F465582FB666}"/>
              </a:ext>
            </a:extLst>
          </p:cNvPr>
          <p:cNvSpPr/>
          <p:nvPr/>
        </p:nvSpPr>
        <p:spPr>
          <a:xfrm>
            <a:off x="468188" y="1460326"/>
            <a:ext cx="9070448" cy="369332"/>
          </a:xfrm>
          <a:prstGeom prst="rect">
            <a:avLst/>
          </a:prstGeom>
        </p:spPr>
        <p:txBody>
          <a:bodyPr wrap="square">
            <a:spAutoFit/>
          </a:bodyPr>
          <a:lstStyle/>
          <a:p>
            <a:r>
              <a:rPr lang="fr-FR" b="1" i="1" dirty="0">
                <a:solidFill>
                  <a:schemeClr val="accent1"/>
                </a:solidFill>
              </a:rPr>
              <a:t>LES AMBASSADEURS DU FUTUR - JEREMY RIFKIN</a:t>
            </a:r>
          </a:p>
        </p:txBody>
      </p:sp>
      <p:pic>
        <p:nvPicPr>
          <p:cNvPr id="1026" name="Picture 2" descr="Image associÃ©e">
            <a:extLst>
              <a:ext uri="{FF2B5EF4-FFF2-40B4-BE49-F238E27FC236}">
                <a16:creationId xmlns:a16="http://schemas.microsoft.com/office/drawing/2014/main" xmlns="" id="{46D4D8DC-7DAE-4230-9E17-1AD6B2C8F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81434"/>
            <a:ext cx="2644775" cy="401941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necteur droit 18">
            <a:extLst>
              <a:ext uri="{FF2B5EF4-FFF2-40B4-BE49-F238E27FC236}">
                <a16:creationId xmlns:a16="http://schemas.microsoft.com/office/drawing/2014/main" xmlns="" id="{922CE683-B332-4142-B709-A62E772953DB}"/>
              </a:ext>
            </a:extLst>
          </p:cNvPr>
          <p:cNvCxnSpPr>
            <a:cxnSpLocks/>
          </p:cNvCxnSpPr>
          <p:nvPr/>
        </p:nvCxnSpPr>
        <p:spPr>
          <a:xfrm>
            <a:off x="1562400" y="5458025"/>
            <a:ext cx="1647525"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4FB74A0D-31C9-4260-A7CF-B8D518B8FB35}"/>
              </a:ext>
            </a:extLst>
          </p:cNvPr>
          <p:cNvSpPr/>
          <p:nvPr/>
        </p:nvSpPr>
        <p:spPr>
          <a:xfrm>
            <a:off x="7724774" y="2035848"/>
            <a:ext cx="2105026" cy="1938992"/>
          </a:xfrm>
          <a:prstGeom prst="rect">
            <a:avLst/>
          </a:prstGeom>
        </p:spPr>
        <p:txBody>
          <a:bodyPr wrap="square">
            <a:spAutoFit/>
          </a:bodyPr>
          <a:lstStyle/>
          <a:p>
            <a:r>
              <a:rPr lang="fr-FR" sz="1400" b="1" dirty="0">
                <a:latin typeface="+mj-lt"/>
              </a:rPr>
              <a:t>La Troisième Révolution industrielle</a:t>
            </a:r>
          </a:p>
          <a:p>
            <a:r>
              <a:rPr lang="fr-FR" sz="1400" dirty="0">
                <a:latin typeface="+mj-lt"/>
              </a:rPr>
              <a:t>Comment le pouvoir latéral va transformer l’énergie, l’économie et le monde.</a:t>
            </a:r>
          </a:p>
          <a:p>
            <a:endParaRPr lang="fr-FR" i="1" dirty="0">
              <a:latin typeface="+mj-lt"/>
            </a:endParaRPr>
          </a:p>
          <a:p>
            <a:r>
              <a:rPr lang="fr-FR" sz="1600" b="1" dirty="0">
                <a:latin typeface="+mj-lt"/>
              </a:rPr>
              <a:t>Jeremy Rifkin</a:t>
            </a:r>
          </a:p>
        </p:txBody>
      </p:sp>
    </p:spTree>
    <p:extLst>
      <p:ext uri="{BB962C8B-B14F-4D97-AF65-F5344CB8AC3E}">
        <p14:creationId xmlns:p14="http://schemas.microsoft.com/office/powerpoint/2010/main" val="3263953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D9A8AEC-62F9-4FBA-8B63-E882E45E6B5B}"/>
              </a:ext>
            </a:extLst>
          </p:cNvPr>
          <p:cNvSpPr/>
          <p:nvPr/>
        </p:nvSpPr>
        <p:spPr>
          <a:xfrm>
            <a:off x="-123825" y="1460326"/>
            <a:ext cx="1724025" cy="332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xmlns="" id="{9705A6F0-9D01-4E51-89EB-863BD7897279}"/>
              </a:ext>
            </a:extLst>
          </p:cNvPr>
          <p:cNvSpPr>
            <a:spLocks noGrp="1"/>
          </p:cNvSpPr>
          <p:nvPr>
            <p:ph type="body" sz="quarter" idx="13"/>
          </p:nvPr>
        </p:nvSpPr>
        <p:spPr/>
        <p:txBody>
          <a:bodyPr/>
          <a:lstStyle/>
          <a:p>
            <a:r>
              <a:rPr lang="fr-FR" dirty="0"/>
              <a:t>1 </a:t>
            </a:r>
            <a:r>
              <a:rPr lang="fr-FR" dirty="0">
                <a:solidFill>
                  <a:schemeClr val="tx1"/>
                </a:solidFill>
              </a:rPr>
              <a:t>2</a:t>
            </a:r>
            <a:r>
              <a:rPr lang="fr-FR" dirty="0"/>
              <a:t> 3 4 5</a:t>
            </a:r>
          </a:p>
        </p:txBody>
      </p:sp>
      <p:sp>
        <p:nvSpPr>
          <p:cNvPr id="12" name="Espace réservé du texte 5">
            <a:extLst>
              <a:ext uri="{FF2B5EF4-FFF2-40B4-BE49-F238E27FC236}">
                <a16:creationId xmlns:a16="http://schemas.microsoft.com/office/drawing/2014/main" xmlns="" id="{FD09E35F-F5CD-4D19-82C5-C2F3E881BDB0}"/>
              </a:ext>
            </a:extLst>
          </p:cNvPr>
          <p:cNvSpPr txBox="1">
            <a:spLocks/>
          </p:cNvSpPr>
          <p:nvPr/>
        </p:nvSpPr>
        <p:spPr>
          <a:xfrm>
            <a:off x="473075"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 LE POSITIONNEMENT ÉCONOMIQUE</a:t>
            </a:r>
          </a:p>
        </p:txBody>
      </p:sp>
      <p:sp>
        <p:nvSpPr>
          <p:cNvPr id="11" name="Espace réservé du texte 4">
            <a:extLst>
              <a:ext uri="{FF2B5EF4-FFF2-40B4-BE49-F238E27FC236}">
                <a16:creationId xmlns:a16="http://schemas.microsoft.com/office/drawing/2014/main" xmlns="" id="{BD112BFF-27C1-4842-9C3A-526841937C2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Espace réservé du texte 6">
            <a:extLst>
              <a:ext uri="{FF2B5EF4-FFF2-40B4-BE49-F238E27FC236}">
                <a16:creationId xmlns:a16="http://schemas.microsoft.com/office/drawing/2014/main" xmlns="" id="{414B5B1B-2B73-434F-A6AC-E77F3CE3CD7D}"/>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DIAGNOSTIC &amp; DOCUMENT DE RÉFÉRENCE RÉGIONAL</a:t>
            </a:r>
          </a:p>
        </p:txBody>
      </p:sp>
      <p:sp>
        <p:nvSpPr>
          <p:cNvPr id="18" name="ZoneTexte 17">
            <a:extLst>
              <a:ext uri="{FF2B5EF4-FFF2-40B4-BE49-F238E27FC236}">
                <a16:creationId xmlns:a16="http://schemas.microsoft.com/office/drawing/2014/main" xmlns="" id="{DBFC11EA-9D9E-436F-B5F0-C08017C87248}"/>
              </a:ext>
            </a:extLst>
          </p:cNvPr>
          <p:cNvSpPr txBox="1"/>
          <p:nvPr/>
        </p:nvSpPr>
        <p:spPr>
          <a:xfrm>
            <a:off x="468187" y="1804758"/>
            <a:ext cx="9031948" cy="3293209"/>
          </a:xfrm>
          <a:prstGeom prst="rect">
            <a:avLst/>
          </a:prstGeom>
          <a:noFill/>
        </p:spPr>
        <p:txBody>
          <a:bodyPr wrap="square" rtlCol="0">
            <a:spAutoFit/>
          </a:bodyPr>
          <a:lstStyle/>
          <a:p>
            <a:r>
              <a:rPr lang="fr-FR" sz="1600" b="1" dirty="0"/>
              <a:t>5 dynamiques stratégiques (suite) </a:t>
            </a:r>
            <a:r>
              <a:rPr lang="fr-FR" sz="1600" dirty="0"/>
              <a:t>:</a:t>
            </a:r>
          </a:p>
          <a:p>
            <a:endParaRPr lang="fr-FR" sz="1600" dirty="0">
              <a:latin typeface="+mj-lt"/>
            </a:endParaRPr>
          </a:p>
          <a:p>
            <a:r>
              <a:rPr lang="fr-FR" sz="1600" dirty="0">
                <a:latin typeface="+mj-lt"/>
              </a:rPr>
              <a:t>	- Une région commerçante, leader de la distribution et hub logistique européen</a:t>
            </a:r>
          </a:p>
          <a:p>
            <a:endParaRPr lang="fr-FR" sz="1600" dirty="0">
              <a:latin typeface="+mj-lt"/>
            </a:endParaRPr>
          </a:p>
          <a:p>
            <a:r>
              <a:rPr lang="fr-FR" sz="1600" b="1" dirty="0">
                <a:solidFill>
                  <a:schemeClr val="accent1"/>
                </a:solidFill>
              </a:rPr>
              <a:t>-&gt; l’Euro-corridor (projets d’infrastructures du Royaume-Uni à l’Europe centrale et de Rotterdam/Anvers à l’Europe du sud – Canal Seine-Nord Europe – la mobilité intelligente et la e-logistique – le commerce multi-canal (e-commerce) – etc. </a:t>
            </a:r>
          </a:p>
          <a:p>
            <a:endParaRPr lang="fr-FR" sz="1600" b="1" dirty="0">
              <a:solidFill>
                <a:schemeClr val="accent1"/>
              </a:solidFill>
            </a:endParaRPr>
          </a:p>
          <a:p>
            <a:r>
              <a:rPr lang="fr-FR" sz="1600" dirty="0">
                <a:solidFill>
                  <a:prstClr val="black"/>
                </a:solidFill>
                <a:latin typeface="Calibri Light"/>
              </a:rPr>
              <a:t>	- L’excellence universitaire et tertiaire</a:t>
            </a:r>
            <a:endParaRPr lang="fr-FR" sz="1600" b="1" dirty="0">
              <a:solidFill>
                <a:schemeClr val="accent1"/>
              </a:solidFill>
            </a:endParaRPr>
          </a:p>
          <a:p>
            <a:endParaRPr lang="fr-FR" sz="1600" dirty="0"/>
          </a:p>
          <a:p>
            <a:r>
              <a:rPr lang="fr-FR" sz="1600" b="1" dirty="0">
                <a:solidFill>
                  <a:schemeClr val="accent1"/>
                </a:solidFill>
              </a:rPr>
              <a:t>-&gt; Sécurité – informatique – services administratifs – services juridiques – banques &amp; assurances – etc.</a:t>
            </a:r>
            <a:endParaRPr lang="fr-FR" sz="1600" dirty="0"/>
          </a:p>
          <a:p>
            <a:endParaRPr lang="fr-FR" sz="1600" dirty="0"/>
          </a:p>
          <a:p>
            <a:endParaRPr lang="fr-FR" sz="1600" dirty="0"/>
          </a:p>
        </p:txBody>
      </p:sp>
      <p:sp>
        <p:nvSpPr>
          <p:cNvPr id="8" name="Rectangle 7">
            <a:extLst>
              <a:ext uri="{FF2B5EF4-FFF2-40B4-BE49-F238E27FC236}">
                <a16:creationId xmlns:a16="http://schemas.microsoft.com/office/drawing/2014/main" xmlns="" id="{A942637F-EA40-4C08-A967-77A2D8737363}"/>
              </a:ext>
            </a:extLst>
          </p:cNvPr>
          <p:cNvSpPr/>
          <p:nvPr/>
        </p:nvSpPr>
        <p:spPr>
          <a:xfrm>
            <a:off x="468188" y="1460326"/>
            <a:ext cx="9070448" cy="369332"/>
          </a:xfrm>
          <a:prstGeom prst="rect">
            <a:avLst/>
          </a:prstGeom>
        </p:spPr>
        <p:txBody>
          <a:bodyPr wrap="square">
            <a:spAutoFit/>
          </a:bodyPr>
          <a:lstStyle/>
          <a:p>
            <a:r>
              <a:rPr lang="fr-FR" dirty="0">
                <a:solidFill>
                  <a:schemeClr val="bg1"/>
                </a:solidFill>
              </a:rPr>
              <a:t>LE SRDEII</a:t>
            </a:r>
          </a:p>
        </p:txBody>
      </p:sp>
    </p:spTree>
    <p:extLst>
      <p:ext uri="{BB962C8B-B14F-4D97-AF65-F5344CB8AC3E}">
        <p14:creationId xmlns:p14="http://schemas.microsoft.com/office/powerpoint/2010/main" val="37036639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8DF8607-2BAA-4179-8646-BB06F30B0E1B}"/>
              </a:ext>
            </a:extLst>
          </p:cNvPr>
          <p:cNvSpPr/>
          <p:nvPr/>
        </p:nvSpPr>
        <p:spPr>
          <a:xfrm>
            <a:off x="-123825" y="1460326"/>
            <a:ext cx="1724025" cy="332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xmlns="" id="{9705A6F0-9D01-4E51-89EB-863BD7897279}"/>
              </a:ext>
            </a:extLst>
          </p:cNvPr>
          <p:cNvSpPr>
            <a:spLocks noGrp="1"/>
          </p:cNvSpPr>
          <p:nvPr>
            <p:ph type="body" sz="quarter" idx="13"/>
          </p:nvPr>
        </p:nvSpPr>
        <p:spPr/>
        <p:txBody>
          <a:bodyPr/>
          <a:lstStyle/>
          <a:p>
            <a:r>
              <a:rPr lang="fr-FR" dirty="0"/>
              <a:t>1 </a:t>
            </a:r>
            <a:r>
              <a:rPr lang="fr-FR" dirty="0">
                <a:solidFill>
                  <a:schemeClr val="tx1"/>
                </a:solidFill>
              </a:rPr>
              <a:t>2</a:t>
            </a:r>
            <a:r>
              <a:rPr lang="fr-FR" dirty="0"/>
              <a:t> 3 4 5</a:t>
            </a:r>
          </a:p>
        </p:txBody>
      </p:sp>
      <p:sp>
        <p:nvSpPr>
          <p:cNvPr id="12" name="Espace réservé du texte 5">
            <a:extLst>
              <a:ext uri="{FF2B5EF4-FFF2-40B4-BE49-F238E27FC236}">
                <a16:creationId xmlns:a16="http://schemas.microsoft.com/office/drawing/2014/main" xmlns="" id="{FD09E35F-F5CD-4D19-82C5-C2F3E881BDB0}"/>
              </a:ext>
            </a:extLst>
          </p:cNvPr>
          <p:cNvSpPr txBox="1">
            <a:spLocks/>
          </p:cNvSpPr>
          <p:nvPr/>
        </p:nvSpPr>
        <p:spPr>
          <a:xfrm>
            <a:off x="473075"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 LE POSITIONNEMENT ÉCONOMIQUE</a:t>
            </a:r>
          </a:p>
        </p:txBody>
      </p:sp>
      <p:sp>
        <p:nvSpPr>
          <p:cNvPr id="11" name="Espace réservé du texte 4">
            <a:extLst>
              <a:ext uri="{FF2B5EF4-FFF2-40B4-BE49-F238E27FC236}">
                <a16:creationId xmlns:a16="http://schemas.microsoft.com/office/drawing/2014/main" xmlns="" id="{BD112BFF-27C1-4842-9C3A-526841937C2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Espace réservé du texte 6">
            <a:extLst>
              <a:ext uri="{FF2B5EF4-FFF2-40B4-BE49-F238E27FC236}">
                <a16:creationId xmlns:a16="http://schemas.microsoft.com/office/drawing/2014/main" xmlns="" id="{414B5B1B-2B73-434F-A6AC-E77F3CE3CD7D}"/>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DIAGNOSTIC &amp; DOCUMENT DE RÉFÉRENCE RÉGIONAL</a:t>
            </a:r>
          </a:p>
        </p:txBody>
      </p:sp>
      <p:sp>
        <p:nvSpPr>
          <p:cNvPr id="18" name="ZoneTexte 17">
            <a:extLst>
              <a:ext uri="{FF2B5EF4-FFF2-40B4-BE49-F238E27FC236}">
                <a16:creationId xmlns:a16="http://schemas.microsoft.com/office/drawing/2014/main" xmlns="" id="{DBFC11EA-9D9E-436F-B5F0-C08017C87248}"/>
              </a:ext>
            </a:extLst>
          </p:cNvPr>
          <p:cNvSpPr txBox="1"/>
          <p:nvPr/>
        </p:nvSpPr>
        <p:spPr>
          <a:xfrm>
            <a:off x="468187" y="1804758"/>
            <a:ext cx="9031948" cy="3539430"/>
          </a:xfrm>
          <a:prstGeom prst="rect">
            <a:avLst/>
          </a:prstGeom>
          <a:noFill/>
        </p:spPr>
        <p:txBody>
          <a:bodyPr wrap="square" rtlCol="0">
            <a:spAutoFit/>
          </a:bodyPr>
          <a:lstStyle/>
          <a:p>
            <a:r>
              <a:rPr lang="fr-FR" sz="1600" b="1" dirty="0"/>
              <a:t>5 dynamiques stratégiques (suite) </a:t>
            </a:r>
            <a:r>
              <a:rPr lang="fr-FR" sz="1600" dirty="0"/>
              <a:t>:</a:t>
            </a:r>
          </a:p>
          <a:p>
            <a:endParaRPr lang="fr-FR" sz="1600" dirty="0"/>
          </a:p>
          <a:p>
            <a:r>
              <a:rPr lang="fr-FR" sz="1600" dirty="0"/>
              <a:t>	</a:t>
            </a:r>
            <a:r>
              <a:rPr lang="fr-FR" sz="1600" dirty="0">
                <a:latin typeface="+mj-lt"/>
              </a:rPr>
              <a:t>- Un modèle régional innovant de la santé et des services à la personne : la </a:t>
            </a:r>
            <a:r>
              <a:rPr lang="fr-FR" sz="1600" b="1" i="1" dirty="0" err="1">
                <a:latin typeface="+mj-lt"/>
              </a:rPr>
              <a:t>silver</a:t>
            </a:r>
            <a:r>
              <a:rPr lang="fr-FR" sz="1600" b="1" i="1" dirty="0">
                <a:latin typeface="+mj-lt"/>
              </a:rPr>
              <a:t> économie</a:t>
            </a:r>
          </a:p>
          <a:p>
            <a:endParaRPr lang="fr-FR" sz="1600" dirty="0">
              <a:latin typeface="+mj-lt"/>
            </a:endParaRPr>
          </a:p>
          <a:p>
            <a:r>
              <a:rPr lang="fr-FR" sz="1600" b="1" dirty="0">
                <a:solidFill>
                  <a:schemeClr val="accent1"/>
                </a:solidFill>
              </a:rPr>
              <a:t>-&gt; e-santé et </a:t>
            </a:r>
            <a:r>
              <a:rPr lang="fr-FR" sz="1600" b="1" dirty="0" err="1">
                <a:solidFill>
                  <a:schemeClr val="accent1"/>
                </a:solidFill>
              </a:rPr>
              <a:t>m-santé</a:t>
            </a:r>
            <a:r>
              <a:rPr lang="fr-FR" sz="1600" b="1" dirty="0">
                <a:solidFill>
                  <a:schemeClr val="accent1"/>
                </a:solidFill>
              </a:rPr>
              <a:t> (cf. déclinaisons numériques et mobiles de la santé) – domotique et </a:t>
            </a:r>
            <a:r>
              <a:rPr lang="fr-FR" sz="1600" b="1" i="1" dirty="0">
                <a:solidFill>
                  <a:schemeClr val="accent1"/>
                </a:solidFill>
              </a:rPr>
              <a:t>smart data </a:t>
            </a:r>
            <a:r>
              <a:rPr lang="fr-FR" sz="1600" b="1" dirty="0">
                <a:solidFill>
                  <a:schemeClr val="accent1"/>
                </a:solidFill>
              </a:rPr>
              <a:t>– </a:t>
            </a:r>
            <a:r>
              <a:rPr lang="fr-FR" sz="1600" b="1" dirty="0" err="1">
                <a:solidFill>
                  <a:schemeClr val="accent1"/>
                </a:solidFill>
              </a:rPr>
              <a:t>silver</a:t>
            </a:r>
            <a:r>
              <a:rPr lang="fr-FR" sz="1600" b="1" dirty="0">
                <a:solidFill>
                  <a:schemeClr val="accent1"/>
                </a:solidFill>
              </a:rPr>
              <a:t> économie</a:t>
            </a:r>
          </a:p>
          <a:p>
            <a:endParaRPr lang="fr-FR" sz="1600" dirty="0">
              <a:latin typeface="+mj-lt"/>
            </a:endParaRPr>
          </a:p>
          <a:p>
            <a:r>
              <a:rPr lang="fr-FR" sz="1600" dirty="0">
                <a:latin typeface="+mj-lt"/>
              </a:rPr>
              <a:t>	- Une région attractive</a:t>
            </a:r>
          </a:p>
          <a:p>
            <a:endParaRPr lang="fr-FR" sz="1600" dirty="0">
              <a:latin typeface="+mj-lt"/>
            </a:endParaRPr>
          </a:p>
          <a:p>
            <a:r>
              <a:rPr lang="fr-FR" sz="1600" b="1" dirty="0">
                <a:solidFill>
                  <a:schemeClr val="accent1"/>
                </a:solidFill>
              </a:rPr>
              <a:t>-&gt; image et industries créatives – le numérique, la numérisation et la reconnaissance des contenus –économie touristique</a:t>
            </a:r>
          </a:p>
          <a:p>
            <a:endParaRPr lang="fr-FR" sz="1600" b="1" dirty="0">
              <a:solidFill>
                <a:schemeClr val="accent1"/>
              </a:solidFill>
            </a:endParaRPr>
          </a:p>
          <a:p>
            <a:r>
              <a:rPr lang="fr-FR" sz="1600" dirty="0">
                <a:solidFill>
                  <a:prstClr val="black"/>
                </a:solidFill>
                <a:latin typeface="Calibri Light"/>
              </a:rPr>
              <a:t>	</a:t>
            </a:r>
            <a:endParaRPr lang="fr-FR" sz="1600" dirty="0"/>
          </a:p>
          <a:p>
            <a:endParaRPr lang="fr-FR" sz="1600" dirty="0"/>
          </a:p>
        </p:txBody>
      </p:sp>
      <p:sp>
        <p:nvSpPr>
          <p:cNvPr id="9" name="Rectangle 8">
            <a:extLst>
              <a:ext uri="{FF2B5EF4-FFF2-40B4-BE49-F238E27FC236}">
                <a16:creationId xmlns:a16="http://schemas.microsoft.com/office/drawing/2014/main" xmlns="" id="{13F0B898-C222-4F13-8347-36A3516F6482}"/>
              </a:ext>
            </a:extLst>
          </p:cNvPr>
          <p:cNvSpPr/>
          <p:nvPr/>
        </p:nvSpPr>
        <p:spPr>
          <a:xfrm>
            <a:off x="468188" y="1460326"/>
            <a:ext cx="9070448" cy="369332"/>
          </a:xfrm>
          <a:prstGeom prst="rect">
            <a:avLst/>
          </a:prstGeom>
        </p:spPr>
        <p:txBody>
          <a:bodyPr wrap="square">
            <a:spAutoFit/>
          </a:bodyPr>
          <a:lstStyle/>
          <a:p>
            <a:r>
              <a:rPr lang="fr-FR" dirty="0">
                <a:solidFill>
                  <a:schemeClr val="bg1"/>
                </a:solidFill>
              </a:rPr>
              <a:t>LE SRDEII</a:t>
            </a:r>
          </a:p>
        </p:txBody>
      </p:sp>
    </p:spTree>
    <p:extLst>
      <p:ext uri="{BB962C8B-B14F-4D97-AF65-F5344CB8AC3E}">
        <p14:creationId xmlns:p14="http://schemas.microsoft.com/office/powerpoint/2010/main" val="2980712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CC414B0-8C2B-4961-841E-48D37A10DA9C}"/>
              </a:ext>
            </a:extLst>
          </p:cNvPr>
          <p:cNvSpPr/>
          <p:nvPr/>
        </p:nvSpPr>
        <p:spPr>
          <a:xfrm>
            <a:off x="-123825" y="1460326"/>
            <a:ext cx="1724025" cy="332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xmlns="" id="{9705A6F0-9D01-4E51-89EB-863BD7897279}"/>
              </a:ext>
            </a:extLst>
          </p:cNvPr>
          <p:cNvSpPr>
            <a:spLocks noGrp="1"/>
          </p:cNvSpPr>
          <p:nvPr>
            <p:ph type="body" sz="quarter" idx="13"/>
          </p:nvPr>
        </p:nvSpPr>
        <p:spPr/>
        <p:txBody>
          <a:bodyPr/>
          <a:lstStyle/>
          <a:p>
            <a:r>
              <a:rPr lang="fr-FR" dirty="0"/>
              <a:t>1 </a:t>
            </a:r>
            <a:r>
              <a:rPr lang="fr-FR" dirty="0">
                <a:solidFill>
                  <a:schemeClr val="tx1"/>
                </a:solidFill>
              </a:rPr>
              <a:t>2</a:t>
            </a:r>
            <a:r>
              <a:rPr lang="fr-FR" dirty="0"/>
              <a:t> 3 4 5</a:t>
            </a:r>
          </a:p>
        </p:txBody>
      </p:sp>
      <p:sp>
        <p:nvSpPr>
          <p:cNvPr id="12" name="Espace réservé du texte 5">
            <a:extLst>
              <a:ext uri="{FF2B5EF4-FFF2-40B4-BE49-F238E27FC236}">
                <a16:creationId xmlns:a16="http://schemas.microsoft.com/office/drawing/2014/main" xmlns="" id="{FD09E35F-F5CD-4D19-82C5-C2F3E881BDB0}"/>
              </a:ext>
            </a:extLst>
          </p:cNvPr>
          <p:cNvSpPr txBox="1">
            <a:spLocks/>
          </p:cNvSpPr>
          <p:nvPr/>
        </p:nvSpPr>
        <p:spPr>
          <a:xfrm>
            <a:off x="473075"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 LE POSITIONNEMENT ÉCONOMIQUE</a:t>
            </a:r>
          </a:p>
        </p:txBody>
      </p:sp>
      <p:sp>
        <p:nvSpPr>
          <p:cNvPr id="11" name="Espace réservé du texte 4">
            <a:extLst>
              <a:ext uri="{FF2B5EF4-FFF2-40B4-BE49-F238E27FC236}">
                <a16:creationId xmlns:a16="http://schemas.microsoft.com/office/drawing/2014/main" xmlns="" id="{BD112BFF-27C1-4842-9C3A-526841937C2F}"/>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5" name="Espace réservé du texte 6">
            <a:extLst>
              <a:ext uri="{FF2B5EF4-FFF2-40B4-BE49-F238E27FC236}">
                <a16:creationId xmlns:a16="http://schemas.microsoft.com/office/drawing/2014/main" xmlns="" id="{414B5B1B-2B73-434F-A6AC-E77F3CE3CD7D}"/>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DIAGNOSTIC &amp; DOCUMENT DE RÉFÉRENCE RÉGIONAL</a:t>
            </a:r>
          </a:p>
        </p:txBody>
      </p:sp>
      <p:sp>
        <p:nvSpPr>
          <p:cNvPr id="18" name="ZoneTexte 17">
            <a:extLst>
              <a:ext uri="{FF2B5EF4-FFF2-40B4-BE49-F238E27FC236}">
                <a16:creationId xmlns:a16="http://schemas.microsoft.com/office/drawing/2014/main" xmlns="" id="{DBFC11EA-9D9E-436F-B5F0-C08017C87248}"/>
              </a:ext>
            </a:extLst>
          </p:cNvPr>
          <p:cNvSpPr txBox="1"/>
          <p:nvPr/>
        </p:nvSpPr>
        <p:spPr>
          <a:xfrm>
            <a:off x="468187" y="1804758"/>
            <a:ext cx="9031948" cy="4278094"/>
          </a:xfrm>
          <a:prstGeom prst="rect">
            <a:avLst/>
          </a:prstGeom>
          <a:noFill/>
        </p:spPr>
        <p:txBody>
          <a:bodyPr wrap="square" rtlCol="0">
            <a:spAutoFit/>
          </a:bodyPr>
          <a:lstStyle/>
          <a:p>
            <a:r>
              <a:rPr lang="fr-FR" sz="1600" b="1" dirty="0"/>
              <a:t>4 plans d’action </a:t>
            </a:r>
            <a:r>
              <a:rPr lang="fr-FR" sz="1600" dirty="0"/>
              <a:t>:</a:t>
            </a:r>
          </a:p>
          <a:p>
            <a:endParaRPr lang="fr-FR" sz="1600" dirty="0"/>
          </a:p>
          <a:p>
            <a:r>
              <a:rPr lang="fr-FR" sz="1600" dirty="0"/>
              <a:t>	</a:t>
            </a:r>
            <a:r>
              <a:rPr lang="fr-FR" sz="1600" b="1" u="sng" dirty="0"/>
              <a:t>- Plan Starter </a:t>
            </a:r>
            <a:r>
              <a:rPr lang="fr-FR" sz="1600" dirty="0">
                <a:latin typeface="+mj-lt"/>
              </a:rPr>
              <a:t>: accompagner les jeunes pousses, sensibiliser sur l'entrepreneuriat, dynamiser les projets de création-reprise d'entreprises par le biais d'aides attractives, s'appuyer sur des partenariats forts pour faire évoluer l'artisanat, multiplier dans notre région les initiatives propres à l'économie sociale et solidaire.</a:t>
            </a:r>
          </a:p>
          <a:p>
            <a:endParaRPr lang="fr-FR" sz="1600" dirty="0">
              <a:latin typeface="+mj-lt"/>
            </a:endParaRPr>
          </a:p>
          <a:p>
            <a:r>
              <a:rPr lang="fr-FR" sz="1600" dirty="0">
                <a:latin typeface="+mj-lt"/>
              </a:rPr>
              <a:t>	</a:t>
            </a:r>
            <a:r>
              <a:rPr lang="fr-FR" sz="1600" b="1" u="sng" dirty="0"/>
              <a:t>- Plan Booster </a:t>
            </a:r>
            <a:r>
              <a:rPr lang="fr-FR" sz="1600" dirty="0">
                <a:latin typeface="+mj-lt"/>
              </a:rPr>
              <a:t>: favoriser la croissance de nos entreprises par la mise en place d'aides concrètes à l'implantation, au développement à l'international et à l'innovation.</a:t>
            </a:r>
          </a:p>
          <a:p>
            <a:endParaRPr lang="fr-FR" sz="1600" dirty="0">
              <a:latin typeface="+mj-lt"/>
            </a:endParaRPr>
          </a:p>
          <a:p>
            <a:r>
              <a:rPr lang="fr-FR" sz="1600" dirty="0">
                <a:latin typeface="+mj-lt"/>
              </a:rPr>
              <a:t>	</a:t>
            </a:r>
            <a:r>
              <a:rPr lang="fr-FR" sz="1600" b="1" u="sng" dirty="0"/>
              <a:t>- Plan Emploi </a:t>
            </a:r>
            <a:r>
              <a:rPr lang="fr-FR" sz="1600" dirty="0">
                <a:latin typeface="+mj-lt"/>
              </a:rPr>
              <a:t>qui s'appuie sur les dispositifs régionaux, comme </a:t>
            </a:r>
            <a:r>
              <a:rPr lang="fr-FR" sz="1600" i="1" dirty="0" err="1">
                <a:latin typeface="+mj-lt"/>
              </a:rPr>
              <a:t>Proch'Emploi</a:t>
            </a:r>
            <a:r>
              <a:rPr lang="fr-FR" sz="1600" dirty="0">
                <a:latin typeface="+mj-lt"/>
              </a:rPr>
              <a:t>, pour aider au recrutement, accompagner à la reprise durable d'emploi et agir pour l’égalité professionnelle entre les femmes et les hommes.</a:t>
            </a:r>
          </a:p>
          <a:p>
            <a:endParaRPr lang="fr-FR" sz="1600" dirty="0">
              <a:latin typeface="+mj-lt"/>
            </a:endParaRPr>
          </a:p>
          <a:p>
            <a:r>
              <a:rPr lang="fr-FR" sz="1600" dirty="0">
                <a:latin typeface="+mj-lt"/>
              </a:rPr>
              <a:t>	</a:t>
            </a:r>
            <a:r>
              <a:rPr lang="fr-FR" sz="1600" b="1" u="sng" dirty="0"/>
              <a:t>- Plan Territoires </a:t>
            </a:r>
            <a:r>
              <a:rPr lang="fr-FR" sz="1600" dirty="0">
                <a:latin typeface="+mj-lt"/>
              </a:rPr>
              <a:t>: un développement équilibré, au service de tous.</a:t>
            </a:r>
            <a:endParaRPr lang="fr-FR" sz="1600" b="1" dirty="0">
              <a:solidFill>
                <a:schemeClr val="accent1"/>
              </a:solidFill>
            </a:endParaRPr>
          </a:p>
          <a:p>
            <a:r>
              <a:rPr lang="fr-FR" sz="1600" dirty="0">
                <a:solidFill>
                  <a:prstClr val="black"/>
                </a:solidFill>
                <a:latin typeface="Calibri Light"/>
              </a:rPr>
              <a:t>	</a:t>
            </a:r>
            <a:endParaRPr lang="fr-FR" sz="1600" dirty="0"/>
          </a:p>
          <a:p>
            <a:endParaRPr lang="fr-FR" sz="1600" dirty="0"/>
          </a:p>
        </p:txBody>
      </p:sp>
      <p:sp>
        <p:nvSpPr>
          <p:cNvPr id="9" name="Rectangle 8">
            <a:extLst>
              <a:ext uri="{FF2B5EF4-FFF2-40B4-BE49-F238E27FC236}">
                <a16:creationId xmlns:a16="http://schemas.microsoft.com/office/drawing/2014/main" xmlns="" id="{6B9C84A3-4963-45AD-81FB-D2B9A5DF566C}"/>
              </a:ext>
            </a:extLst>
          </p:cNvPr>
          <p:cNvSpPr/>
          <p:nvPr/>
        </p:nvSpPr>
        <p:spPr>
          <a:xfrm>
            <a:off x="468188" y="1460326"/>
            <a:ext cx="9070448" cy="369332"/>
          </a:xfrm>
          <a:prstGeom prst="rect">
            <a:avLst/>
          </a:prstGeom>
        </p:spPr>
        <p:txBody>
          <a:bodyPr wrap="square">
            <a:spAutoFit/>
          </a:bodyPr>
          <a:lstStyle/>
          <a:p>
            <a:r>
              <a:rPr lang="fr-FR" dirty="0">
                <a:solidFill>
                  <a:schemeClr val="bg1"/>
                </a:solidFill>
              </a:rPr>
              <a:t>LE SRDEII</a:t>
            </a:r>
          </a:p>
        </p:txBody>
      </p:sp>
    </p:spTree>
    <p:extLst>
      <p:ext uri="{BB962C8B-B14F-4D97-AF65-F5344CB8AC3E}">
        <p14:creationId xmlns:p14="http://schemas.microsoft.com/office/powerpoint/2010/main" val="160678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sp>
        <p:nvSpPr>
          <p:cNvPr id="4" name="Espace réservé du texte 6">
            <a:extLst>
              <a:ext uri="{FF2B5EF4-FFF2-40B4-BE49-F238E27FC236}">
                <a16:creationId xmlns:a16="http://schemas.microsoft.com/office/drawing/2014/main" xmlns="" id="{204B1FCF-1831-49AE-9BC9-35ED72039234}"/>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SON CONTENU LÉGAL</a:t>
            </a:r>
          </a:p>
        </p:txBody>
      </p:sp>
      <p:sp>
        <p:nvSpPr>
          <p:cNvPr id="5" name="ZoneTexte 4">
            <a:extLst>
              <a:ext uri="{FF2B5EF4-FFF2-40B4-BE49-F238E27FC236}">
                <a16:creationId xmlns:a16="http://schemas.microsoft.com/office/drawing/2014/main" xmlns="" id="{C8804EF3-848A-4B0E-AD37-4DC7D8BA2306}"/>
              </a:ext>
            </a:extLst>
          </p:cNvPr>
          <p:cNvSpPr txBox="1"/>
          <p:nvPr/>
        </p:nvSpPr>
        <p:spPr>
          <a:xfrm>
            <a:off x="468187" y="1661883"/>
            <a:ext cx="8703291" cy="1627625"/>
          </a:xfrm>
          <a:prstGeom prst="rect">
            <a:avLst/>
          </a:prstGeom>
          <a:noFill/>
        </p:spPr>
        <p:txBody>
          <a:bodyPr wrap="square" rtlCol="0">
            <a:spAutoFit/>
          </a:bodyPr>
          <a:lstStyle/>
          <a:p>
            <a:pPr marL="0" lvl="1">
              <a:lnSpc>
                <a:spcPts val="2200"/>
              </a:lnSpc>
              <a:spcBef>
                <a:spcPts val="525"/>
              </a:spcBef>
              <a:spcAft>
                <a:spcPts val="600"/>
              </a:spcAft>
              <a:buClr>
                <a:schemeClr val="accent2"/>
              </a:buClr>
              <a:buSzPct val="60000"/>
              <a:defRPr/>
            </a:pPr>
            <a:r>
              <a:rPr lang="fr-FR" sz="1600" dirty="0"/>
              <a:t>Le Projet d’Aménagement et de Développement Durables (PADD) </a:t>
            </a:r>
            <a:r>
              <a:rPr lang="fr-FR" altLang="fr-FR" sz="1600" dirty="0"/>
              <a:t>définit :</a:t>
            </a:r>
          </a:p>
          <a:p>
            <a:pPr marL="0" lvl="1">
              <a:lnSpc>
                <a:spcPts val="2200"/>
              </a:lnSpc>
              <a:spcBef>
                <a:spcPts val="525"/>
              </a:spcBef>
              <a:spcAft>
                <a:spcPts val="600"/>
              </a:spcAft>
              <a:buClr>
                <a:schemeClr val="accent2"/>
              </a:buClr>
              <a:buSzPct val="60000"/>
              <a:defRPr/>
            </a:pPr>
            <a:r>
              <a:rPr lang="fr-FR" altLang="fr-FR" sz="1600" dirty="0"/>
              <a:t/>
            </a:r>
            <a:br>
              <a:rPr lang="fr-FR" altLang="fr-FR" sz="1600" dirty="0"/>
            </a:br>
            <a:r>
              <a:rPr lang="fr-FR" altLang="fr-FR" sz="1600" dirty="0"/>
              <a:t>1° Les orientations générales des politiques d'aménagement, d'équipement, d'urbanisme, de paysage, de protection des espaces naturels, agricoles et forestiers, et de préservation ou de remise en bon état des continuités écologiques ;</a:t>
            </a:r>
          </a:p>
        </p:txBody>
      </p:sp>
    </p:spTree>
    <p:extLst>
      <p:ext uri="{BB962C8B-B14F-4D97-AF65-F5344CB8AC3E}">
        <p14:creationId xmlns:p14="http://schemas.microsoft.com/office/powerpoint/2010/main" val="1303583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LE PADD</a:t>
            </a:r>
          </a:p>
        </p:txBody>
      </p:sp>
      <p:sp>
        <p:nvSpPr>
          <p:cNvPr id="7" name="Espace réservé du texte 5">
            <a:extLst>
              <a:ext uri="{FF2B5EF4-FFF2-40B4-BE49-F238E27FC236}">
                <a16:creationId xmlns:a16="http://schemas.microsoft.com/office/drawing/2014/main" xmlns="" id="{5B797F36-992B-4836-9CA0-8EFA3AFDCF15}"/>
              </a:ext>
            </a:extLst>
          </p:cNvPr>
          <p:cNvSpPr txBox="1">
            <a:spLocks/>
          </p:cNvSpPr>
          <p:nvPr/>
        </p:nvSpPr>
        <p:spPr>
          <a:xfrm>
            <a:off x="468186" y="2186966"/>
            <a:ext cx="6919441"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39200"/>
                </a:highlight>
              </a:rPr>
              <a:t>1. Montdidier, Roye : deux bassins de vie et d’emploi d’échelle régionale, à conforter</a:t>
            </a:r>
          </a:p>
        </p:txBody>
      </p:sp>
      <p:sp>
        <p:nvSpPr>
          <p:cNvPr id="8" name="Espace réservé du texte 5">
            <a:extLst>
              <a:ext uri="{FF2B5EF4-FFF2-40B4-BE49-F238E27FC236}">
                <a16:creationId xmlns:a16="http://schemas.microsoft.com/office/drawing/2014/main" xmlns="" id="{2E6D5142-A17C-46BA-87E5-6670CC013228}"/>
              </a:ext>
            </a:extLst>
          </p:cNvPr>
          <p:cNvSpPr txBox="1">
            <a:spLocks/>
          </p:cNvSpPr>
          <p:nvPr/>
        </p:nvSpPr>
        <p:spPr>
          <a:xfrm>
            <a:off x="468187" y="3171614"/>
            <a:ext cx="828651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valoriser les ressources locales, coordonner les actions déjà engagées</a:t>
            </a:r>
          </a:p>
        </p:txBody>
      </p:sp>
      <p:sp>
        <p:nvSpPr>
          <p:cNvPr id="11" name="Espace réservé du texte 5">
            <a:extLst>
              <a:ext uri="{FF2B5EF4-FFF2-40B4-BE49-F238E27FC236}">
                <a16:creationId xmlns:a16="http://schemas.microsoft.com/office/drawing/2014/main" xmlns="" id="{4229403A-9C1A-4395-8BD8-09BCCAF3ECD2}"/>
              </a:ext>
            </a:extLst>
          </p:cNvPr>
          <p:cNvSpPr txBox="1">
            <a:spLocks/>
          </p:cNvSpPr>
          <p:nvPr/>
        </p:nvSpPr>
        <p:spPr>
          <a:xfrm>
            <a:off x="468187" y="4229681"/>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sp>
        <p:nvSpPr>
          <p:cNvPr id="10" name="Espace réservé du texte 6">
            <a:extLst>
              <a:ext uri="{FF2B5EF4-FFF2-40B4-BE49-F238E27FC236}">
                <a16:creationId xmlns:a16="http://schemas.microsoft.com/office/drawing/2014/main" xmlns="" id="{40865996-B004-4D03-8FD2-5764B4FB9462}"/>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LES GRANDES ORIENTATIONS DU PADD POUR LA </a:t>
            </a:r>
          </a:p>
        </p:txBody>
      </p:sp>
      <p:pic>
        <p:nvPicPr>
          <p:cNvPr id="12" name="Picture 2" descr="RÃ©sultat de recherche d'images pour &quot;logo grand roye&quot;">
            <a:extLst>
              <a:ext uri="{FF2B5EF4-FFF2-40B4-BE49-F238E27FC236}">
                <a16:creationId xmlns:a16="http://schemas.microsoft.com/office/drawing/2014/main" xmlns="" id="{EAB0E814-83B6-44C3-98F4-95A2D809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45" y="828675"/>
            <a:ext cx="2825719" cy="79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071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54969" y="466725"/>
            <a:ext cx="6013450" cy="361950"/>
          </a:xfrm>
        </p:spPr>
        <p:txBody>
          <a:bodyPr/>
          <a:lstStyle/>
          <a:p>
            <a:r>
              <a:rPr lang="fr-FR" sz="2000" dirty="0">
                <a:solidFill>
                  <a:schemeClr val="bg1"/>
                </a:solidFill>
                <a:highlight>
                  <a:srgbClr val="F39200"/>
                </a:highlight>
              </a:rPr>
              <a:t>1. Montdidier, Roye : deux bassins de vie et d’emploi d’échelle régionale, à conforter</a:t>
            </a:r>
          </a:p>
        </p:txBody>
      </p:sp>
      <p:sp>
        <p:nvSpPr>
          <p:cNvPr id="3" name="Rectangle 2">
            <a:extLst>
              <a:ext uri="{FF2B5EF4-FFF2-40B4-BE49-F238E27FC236}">
                <a16:creationId xmlns:a16="http://schemas.microsoft.com/office/drawing/2014/main" xmlns="" id="{483143E6-8D7A-4498-B6E5-1A10E37D5DD6}"/>
              </a:ext>
            </a:extLst>
          </p:cNvPr>
          <p:cNvSpPr/>
          <p:nvPr/>
        </p:nvSpPr>
        <p:spPr>
          <a:xfrm>
            <a:off x="10049345" y="0"/>
            <a:ext cx="715223" cy="479834"/>
          </a:xfrm>
          <a:prstGeom prst="rect">
            <a:avLst/>
          </a:prstGeom>
          <a:solidFill>
            <a:srgbClr val="F3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RÃ©sultat de recherche d'images pour &quot;logo grand roye&quot;">
            <a:extLst>
              <a:ext uri="{FF2B5EF4-FFF2-40B4-BE49-F238E27FC236}">
                <a16:creationId xmlns:a16="http://schemas.microsoft.com/office/drawing/2014/main" xmlns="" id="{C731646E-6DD7-4AEA-892C-F79E02B5B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au 3">
            <a:extLst>
              <a:ext uri="{FF2B5EF4-FFF2-40B4-BE49-F238E27FC236}">
                <a16:creationId xmlns:a16="http://schemas.microsoft.com/office/drawing/2014/main" xmlns="" id="{04E4E21A-4EA4-481E-BFF0-1C2297681763}"/>
              </a:ext>
            </a:extLst>
          </p:cNvPr>
          <p:cNvGraphicFramePr>
            <a:graphicFrameLocks noGrp="1"/>
          </p:cNvGraphicFramePr>
          <p:nvPr>
            <p:extLst>
              <p:ext uri="{D42A27DB-BD31-4B8C-83A1-F6EECF244321}">
                <p14:modId xmlns:p14="http://schemas.microsoft.com/office/powerpoint/2010/main" val="4006941022"/>
              </p:ext>
            </p:extLst>
          </p:nvPr>
        </p:nvGraphicFramePr>
        <p:xfrm>
          <a:off x="549987" y="1292981"/>
          <a:ext cx="9032552" cy="5195229"/>
        </p:xfrm>
        <a:graphic>
          <a:graphicData uri="http://schemas.openxmlformats.org/drawingml/2006/table">
            <a:tbl>
              <a:tblPr firstRow="1" bandRow="1">
                <a:tableStyleId>{D7AC3CCA-C797-4891-BE02-D94E43425B78}</a:tableStyleId>
              </a:tblPr>
              <a:tblGrid>
                <a:gridCol w="4516276">
                  <a:extLst>
                    <a:ext uri="{9D8B030D-6E8A-4147-A177-3AD203B41FA5}">
                      <a16:colId xmlns:a16="http://schemas.microsoft.com/office/drawing/2014/main" xmlns="" val="3189704967"/>
                    </a:ext>
                  </a:extLst>
                </a:gridCol>
                <a:gridCol w="4516276">
                  <a:extLst>
                    <a:ext uri="{9D8B030D-6E8A-4147-A177-3AD203B41FA5}">
                      <a16:colId xmlns:a16="http://schemas.microsoft.com/office/drawing/2014/main" xmlns="" val="3067264286"/>
                    </a:ext>
                  </a:extLst>
                </a:gridCol>
              </a:tblGrid>
              <a:tr h="1184874">
                <a:tc>
                  <a:txBody>
                    <a:bodyPr/>
                    <a:lstStyle/>
                    <a:p>
                      <a:pPr marL="285750" marR="0" lvl="1" indent="-285750" algn="l" defTabSz="457200" rtl="0" eaLnBrk="1" fontAlgn="auto" latinLnBrk="0" hangingPunct="1">
                        <a:lnSpc>
                          <a:spcPct val="100000"/>
                        </a:lnSpc>
                        <a:spcBef>
                          <a:spcPts val="525"/>
                        </a:spcBef>
                        <a:spcAft>
                          <a:spcPts val="600"/>
                        </a:spcAft>
                        <a:buClr>
                          <a:srgbClr val="ED7D31"/>
                        </a:buClr>
                        <a:buSzPct val="120000"/>
                        <a:buFont typeface="Arial" panose="020B0604020202020204" pitchFamily="34" charset="0"/>
                        <a:buChar char="•"/>
                        <a:tabLst/>
                        <a:defRPr/>
                      </a:pPr>
                      <a:r>
                        <a:rPr kumimoji="0" lang="fr-FR" altLang="fr-FR" sz="1600" b="0" u="none" strike="noStrike" kern="1200" cap="none" spc="0" normalizeH="0" baseline="0" noProof="0" dirty="0">
                          <a:ln>
                            <a:noFill/>
                          </a:ln>
                          <a:effectLst/>
                          <a:uLnTx/>
                          <a:uFillTx/>
                        </a:rPr>
                        <a:t>Tirer parti des dynamiques régionales dans le positionnement stratégique du territoire</a:t>
                      </a:r>
                    </a:p>
                    <a:p>
                      <a:pPr marL="285750" marR="0" lvl="1" indent="-285750" algn="l" defTabSz="457200" rtl="0" eaLnBrk="1" fontAlgn="auto" latinLnBrk="0" hangingPunct="1">
                        <a:lnSpc>
                          <a:spcPct val="100000"/>
                        </a:lnSpc>
                        <a:spcBef>
                          <a:spcPts val="525"/>
                        </a:spcBef>
                        <a:spcAft>
                          <a:spcPts val="600"/>
                        </a:spcAft>
                        <a:buClr>
                          <a:srgbClr val="ED7D31"/>
                        </a:buClr>
                        <a:buSzPct val="120000"/>
                        <a:buFont typeface="Arial" panose="020B0604020202020204" pitchFamily="34" charset="0"/>
                        <a:buChar char="•"/>
                        <a:tabLst/>
                        <a:defRPr/>
                      </a:pPr>
                      <a:endParaRPr kumimoji="0" lang="fr-FR" altLang="fr-FR"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endParaRPr lang="fr-FR"/>
                    </a:p>
                  </a:txBody>
                  <a:tcPr/>
                </a:tc>
                <a:extLst>
                  <a:ext uri="{0D108BD9-81ED-4DB2-BD59-A6C34878D82A}">
                    <a16:rowId xmlns:a16="http://schemas.microsoft.com/office/drawing/2014/main" xmlns="" val="383054799"/>
                  </a:ext>
                </a:extLst>
              </a:tr>
              <a:tr h="1413010">
                <a:tc>
                  <a:txBody>
                    <a:bodyPr/>
                    <a:lstStyle/>
                    <a:p>
                      <a:pPr marL="285750" marR="0" lvl="1" indent="-285750" algn="l" defTabSz="457200" rtl="0" eaLnBrk="1" fontAlgn="auto" latinLnBrk="0" hangingPunct="1">
                        <a:lnSpc>
                          <a:spcPct val="100000"/>
                        </a:lnSpc>
                        <a:spcBef>
                          <a:spcPts val="525"/>
                        </a:spcBef>
                        <a:spcAft>
                          <a:spcPts val="600"/>
                        </a:spcAft>
                        <a:buClr>
                          <a:srgbClr val="ED7D31"/>
                        </a:buClr>
                        <a:buSzPct val="120000"/>
                        <a:buFont typeface="Arial" panose="020B0604020202020204" pitchFamily="34" charset="0"/>
                        <a:buChar char="•"/>
                        <a:tabLst/>
                        <a:defRPr/>
                      </a:pPr>
                      <a:r>
                        <a:rPr kumimoji="0" lang="fr-FR" altLang="fr-FR" sz="1600" b="0" u="none" strike="noStrike" kern="1200" cap="none" spc="0" normalizeH="0" baseline="0" noProof="0" dirty="0">
                          <a:ln>
                            <a:noFill/>
                          </a:ln>
                          <a:effectLst/>
                          <a:uLnTx/>
                          <a:uFillTx/>
                        </a:rPr>
                        <a:t>Définir une stratégie cohérente pour le développement des zones d’activités économiques </a:t>
                      </a:r>
                      <a:endParaRPr lang="fr-FR" b="0" dirty="0"/>
                    </a:p>
                  </a:txBody>
                  <a:tcPr/>
                </a:tc>
                <a:tc>
                  <a:txBody>
                    <a:bodyPr/>
                    <a:lstStyle/>
                    <a:p>
                      <a:endParaRPr lang="fr-FR"/>
                    </a:p>
                  </a:txBody>
                  <a:tcPr/>
                </a:tc>
                <a:extLst>
                  <a:ext uri="{0D108BD9-81ED-4DB2-BD59-A6C34878D82A}">
                    <a16:rowId xmlns:a16="http://schemas.microsoft.com/office/drawing/2014/main" xmlns="" val="1443232994"/>
                  </a:ext>
                </a:extLst>
              </a:tr>
              <a:tr h="1278294">
                <a:tc>
                  <a:txBody>
                    <a:bodyPr/>
                    <a:lstStyle/>
                    <a:p>
                      <a:pPr marL="285750" marR="0" lvl="1" indent="-285750" algn="l" defTabSz="457200" rtl="0" eaLnBrk="1" fontAlgn="auto" latinLnBrk="0" hangingPunct="1">
                        <a:lnSpc>
                          <a:spcPct val="100000"/>
                        </a:lnSpc>
                        <a:spcBef>
                          <a:spcPts val="525"/>
                        </a:spcBef>
                        <a:spcAft>
                          <a:spcPts val="600"/>
                        </a:spcAft>
                        <a:buClr>
                          <a:srgbClr val="ED7D31"/>
                        </a:buClr>
                        <a:buSzPct val="120000"/>
                        <a:buFont typeface="Arial" panose="020B0604020202020204" pitchFamily="34" charset="0"/>
                        <a:buChar char="•"/>
                        <a:tabLst/>
                        <a:defRPr/>
                      </a:pPr>
                      <a:r>
                        <a:rPr kumimoji="0" lang="fr-FR" altLang="fr-FR" sz="1600" b="0" i="0" u="none" strike="noStrike" kern="1200" cap="none" spc="0" normalizeH="0" baseline="0" noProof="0" dirty="0">
                          <a:ln>
                            <a:noFill/>
                          </a:ln>
                          <a:solidFill>
                            <a:prstClr val="black"/>
                          </a:solidFill>
                          <a:effectLst/>
                          <a:uLnTx/>
                          <a:uFillTx/>
                          <a:latin typeface="+mn-lt"/>
                          <a:ea typeface="+mn-ea"/>
                          <a:cs typeface="+mn-cs"/>
                        </a:rPr>
                        <a:t>Conforter l’armature urbaine tout en renouvelant les équilibres résidentiels</a:t>
                      </a:r>
                    </a:p>
                    <a:p>
                      <a:pPr>
                        <a:lnSpc>
                          <a:spcPct val="100000"/>
                        </a:lnSpc>
                      </a:pPr>
                      <a:endParaRPr lang="fr-FR" b="0" dirty="0"/>
                    </a:p>
                  </a:txBody>
                  <a:tcPr/>
                </a:tc>
                <a:tc>
                  <a:txBody>
                    <a:bodyPr/>
                    <a:lstStyle/>
                    <a:p>
                      <a:endParaRPr lang="fr-FR"/>
                    </a:p>
                  </a:txBody>
                  <a:tcPr/>
                </a:tc>
                <a:extLst>
                  <a:ext uri="{0D108BD9-81ED-4DB2-BD59-A6C34878D82A}">
                    <a16:rowId xmlns:a16="http://schemas.microsoft.com/office/drawing/2014/main" xmlns="" val="3197343896"/>
                  </a:ext>
                </a:extLst>
              </a:tr>
              <a:tr h="1319051">
                <a:tc>
                  <a:txBody>
                    <a:bodyPr/>
                    <a:lstStyle/>
                    <a:p>
                      <a:pPr marL="285750" marR="0" lvl="1" indent="-285750" algn="l" defTabSz="457200" rtl="0" eaLnBrk="1" fontAlgn="auto" latinLnBrk="0" hangingPunct="1">
                        <a:lnSpc>
                          <a:spcPct val="100000"/>
                        </a:lnSpc>
                        <a:spcBef>
                          <a:spcPts val="525"/>
                        </a:spcBef>
                        <a:spcAft>
                          <a:spcPts val="600"/>
                        </a:spcAft>
                        <a:buClr>
                          <a:srgbClr val="ED7D31"/>
                        </a:buClr>
                        <a:buSzPct val="120000"/>
                        <a:buFont typeface="Arial" panose="020B0604020202020204" pitchFamily="34" charset="0"/>
                        <a:buChar char="•"/>
                        <a:tabLst/>
                        <a:defRPr/>
                      </a:pPr>
                      <a:r>
                        <a:rPr kumimoji="0" lang="fr-FR" altLang="fr-FR" sz="1600" b="0" i="0" u="none" strike="noStrike" kern="1200" cap="none" spc="0" normalizeH="0" baseline="0" noProof="0" dirty="0">
                          <a:ln>
                            <a:noFill/>
                          </a:ln>
                          <a:solidFill>
                            <a:prstClr val="black"/>
                          </a:solidFill>
                          <a:effectLst/>
                          <a:uLnTx/>
                          <a:uFillTx/>
                          <a:latin typeface="+mn-lt"/>
                          <a:ea typeface="+mn-ea"/>
                          <a:cs typeface="+mn-cs"/>
                        </a:rPr>
                        <a:t>Valoriser les entités paysagères remarquables et les espaces naturels emblématiques du territoire</a:t>
                      </a:r>
                    </a:p>
                    <a:p>
                      <a:pPr>
                        <a:lnSpc>
                          <a:spcPct val="100000"/>
                        </a:lnSpc>
                      </a:pPr>
                      <a:endParaRPr lang="fr-FR" b="0" dirty="0"/>
                    </a:p>
                  </a:txBody>
                  <a:tcPr/>
                </a:tc>
                <a:tc>
                  <a:txBody>
                    <a:bodyPr/>
                    <a:lstStyle/>
                    <a:p>
                      <a:endParaRPr lang="fr-FR" dirty="0"/>
                    </a:p>
                  </a:txBody>
                  <a:tcPr/>
                </a:tc>
                <a:extLst>
                  <a:ext uri="{0D108BD9-81ED-4DB2-BD59-A6C34878D82A}">
                    <a16:rowId xmlns:a16="http://schemas.microsoft.com/office/drawing/2014/main" xmlns="" val="685354681"/>
                  </a:ext>
                </a:extLst>
              </a:tr>
            </a:tbl>
          </a:graphicData>
        </a:graphic>
      </p:graphicFrame>
    </p:spTree>
    <p:extLst>
      <p:ext uri="{BB962C8B-B14F-4D97-AF65-F5344CB8AC3E}">
        <p14:creationId xmlns:p14="http://schemas.microsoft.com/office/powerpoint/2010/main" val="3948369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xmlns="" id="{8CD0292C-8F6F-4970-9182-A2623420359C}"/>
              </a:ext>
            </a:extLst>
          </p:cNvPr>
          <p:cNvGraphicFramePr>
            <a:graphicFrameLocks noGrp="1"/>
          </p:cNvGraphicFramePr>
          <p:nvPr>
            <p:extLst>
              <p:ext uri="{D42A27DB-BD31-4B8C-83A1-F6EECF244321}">
                <p14:modId xmlns:p14="http://schemas.microsoft.com/office/powerpoint/2010/main" val="539419366"/>
              </p:ext>
            </p:extLst>
          </p:nvPr>
        </p:nvGraphicFramePr>
        <p:xfrm>
          <a:off x="549987" y="1450171"/>
          <a:ext cx="9032552" cy="5020174"/>
        </p:xfrm>
        <a:graphic>
          <a:graphicData uri="http://schemas.openxmlformats.org/drawingml/2006/table">
            <a:tbl>
              <a:tblPr firstRow="1" bandRow="1">
                <a:tableStyleId>{D7AC3CCA-C797-4891-BE02-D94E43425B78}</a:tableStyleId>
              </a:tblPr>
              <a:tblGrid>
                <a:gridCol w="4516276">
                  <a:extLst>
                    <a:ext uri="{9D8B030D-6E8A-4147-A177-3AD203B41FA5}">
                      <a16:colId xmlns:a16="http://schemas.microsoft.com/office/drawing/2014/main" xmlns="" val="3189704967"/>
                    </a:ext>
                  </a:extLst>
                </a:gridCol>
                <a:gridCol w="4516276">
                  <a:extLst>
                    <a:ext uri="{9D8B030D-6E8A-4147-A177-3AD203B41FA5}">
                      <a16:colId xmlns:a16="http://schemas.microsoft.com/office/drawing/2014/main" xmlns="" val="3067264286"/>
                    </a:ext>
                  </a:extLst>
                </a:gridCol>
              </a:tblGrid>
              <a:tr h="737877">
                <a:tc>
                  <a:txBody>
                    <a:bodyPr/>
                    <a:lstStyle/>
                    <a:p>
                      <a:pPr marL="285750" marR="0" lvl="1" indent="-285750" algn="l" defTabSz="457200" rtl="0" eaLnBrk="1" fontAlgn="auto" latinLnBrk="0" hangingPunct="1">
                        <a:lnSpc>
                          <a:spcPct val="100000"/>
                        </a:lnSpc>
                        <a:spcBef>
                          <a:spcPts val="525"/>
                        </a:spcBef>
                        <a:spcAft>
                          <a:spcPts val="600"/>
                        </a:spcAft>
                        <a:buClr>
                          <a:srgbClr val="F8CBAD"/>
                        </a:buClr>
                        <a:buSzPct val="120000"/>
                        <a:buFont typeface="Arial" panose="020B0604020202020204" pitchFamily="34" charset="0"/>
                        <a:buChar char="•"/>
                        <a:tabLst/>
                        <a:defRPr/>
                      </a:pPr>
                      <a:r>
                        <a:rPr kumimoji="0" lang="fr-FR" altLang="fr-FR" sz="1600" b="0" i="0" u="none" strike="noStrike" kern="1200" cap="none" spc="0" normalizeH="0" baseline="0" noProof="0" dirty="0">
                          <a:ln>
                            <a:noFill/>
                          </a:ln>
                          <a:solidFill>
                            <a:prstClr val="black"/>
                          </a:solidFill>
                          <a:effectLst/>
                          <a:uLnTx/>
                          <a:uFillTx/>
                          <a:latin typeface="+mn-lt"/>
                          <a:ea typeface="+mn-ea"/>
                          <a:cs typeface="+mn-cs"/>
                        </a:rPr>
                        <a:t>Poursuivre les actions de la Communauté de communes dans ses domaines de compétences</a:t>
                      </a:r>
                    </a:p>
                  </a:txBody>
                  <a:tcPr/>
                </a:tc>
                <a:tc>
                  <a:txBody>
                    <a:bodyPr/>
                    <a:lstStyle/>
                    <a:p>
                      <a:pPr>
                        <a:lnSpc>
                          <a:spcPct val="100000"/>
                        </a:lnSpc>
                      </a:pPr>
                      <a:endParaRPr lang="fr-FR" b="0" dirty="0"/>
                    </a:p>
                  </a:txBody>
                  <a:tcPr/>
                </a:tc>
                <a:extLst>
                  <a:ext uri="{0D108BD9-81ED-4DB2-BD59-A6C34878D82A}">
                    <a16:rowId xmlns:a16="http://schemas.microsoft.com/office/drawing/2014/main" xmlns="" val="383054799"/>
                  </a:ext>
                </a:extLst>
              </a:tr>
              <a:tr h="788553">
                <a:tc>
                  <a:txBody>
                    <a:bodyPr/>
                    <a:lstStyle/>
                    <a:p>
                      <a:pPr marL="285750" lvl="1" indent="-285750">
                        <a:lnSpc>
                          <a:spcPct val="100000"/>
                        </a:lnSpc>
                        <a:spcBef>
                          <a:spcPts val="525"/>
                        </a:spcBef>
                        <a:spcAft>
                          <a:spcPts val="600"/>
                        </a:spcAft>
                        <a:buClr>
                          <a:srgbClr val="F8CBAD"/>
                        </a:buClr>
                        <a:buSzPct val="120000"/>
                        <a:buFont typeface="Arial" panose="020B0604020202020204" pitchFamily="34" charset="0"/>
                        <a:buChar char="•"/>
                        <a:defRPr/>
                      </a:pPr>
                      <a:r>
                        <a:rPr lang="fr-FR" altLang="fr-FR" sz="1600" b="0" dirty="0"/>
                        <a:t>Poursuivre les actions de la Communauté de communes dans ses domaines de compétences</a:t>
                      </a:r>
                    </a:p>
                  </a:txBody>
                  <a:tcPr/>
                </a:tc>
                <a:tc>
                  <a:txBody>
                    <a:bodyPr/>
                    <a:lstStyle/>
                    <a:p>
                      <a:pPr>
                        <a:lnSpc>
                          <a:spcPct val="100000"/>
                        </a:lnSpc>
                      </a:pPr>
                      <a:endParaRPr lang="fr-FR" b="0"/>
                    </a:p>
                  </a:txBody>
                  <a:tcPr/>
                </a:tc>
                <a:extLst>
                  <a:ext uri="{0D108BD9-81ED-4DB2-BD59-A6C34878D82A}">
                    <a16:rowId xmlns:a16="http://schemas.microsoft.com/office/drawing/2014/main" xmlns="" val="1443232994"/>
                  </a:ext>
                </a:extLst>
              </a:tr>
              <a:tr h="737119">
                <a:tc>
                  <a:txBody>
                    <a:bodyPr/>
                    <a:lstStyle/>
                    <a:p>
                      <a:pPr marL="285750" lvl="1" indent="-285750">
                        <a:lnSpc>
                          <a:spcPct val="100000"/>
                        </a:lnSpc>
                        <a:spcBef>
                          <a:spcPts val="525"/>
                        </a:spcBef>
                        <a:spcAft>
                          <a:spcPts val="600"/>
                        </a:spcAft>
                        <a:buClr>
                          <a:srgbClr val="F8CBAD"/>
                        </a:buClr>
                        <a:buSzPct val="120000"/>
                        <a:buFont typeface="Arial" panose="020B0604020202020204" pitchFamily="34" charset="0"/>
                        <a:buChar char="•"/>
                        <a:defRPr/>
                      </a:pPr>
                      <a:r>
                        <a:rPr lang="fr-FR" altLang="fr-FR" sz="1600" b="0" dirty="0"/>
                        <a:t>Assurer le maintien et le développement des activités et de l’emploi</a:t>
                      </a:r>
                      <a:endParaRPr lang="fr-FR" b="0" dirty="0"/>
                    </a:p>
                  </a:txBody>
                  <a:tcPr/>
                </a:tc>
                <a:tc>
                  <a:txBody>
                    <a:bodyPr/>
                    <a:lstStyle/>
                    <a:p>
                      <a:pPr>
                        <a:lnSpc>
                          <a:spcPct val="100000"/>
                        </a:lnSpc>
                      </a:pPr>
                      <a:endParaRPr lang="fr-FR" b="0"/>
                    </a:p>
                  </a:txBody>
                  <a:tcPr/>
                </a:tc>
                <a:extLst>
                  <a:ext uri="{0D108BD9-81ED-4DB2-BD59-A6C34878D82A}">
                    <a16:rowId xmlns:a16="http://schemas.microsoft.com/office/drawing/2014/main" xmlns="" val="3197343896"/>
                  </a:ext>
                </a:extLst>
              </a:tr>
              <a:tr h="867747">
                <a:tc>
                  <a:txBody>
                    <a:bodyPr/>
                    <a:lstStyle/>
                    <a:p>
                      <a:pPr marL="285750" lvl="1" indent="-285750">
                        <a:lnSpc>
                          <a:spcPct val="100000"/>
                        </a:lnSpc>
                        <a:spcBef>
                          <a:spcPts val="525"/>
                        </a:spcBef>
                        <a:spcAft>
                          <a:spcPts val="600"/>
                        </a:spcAft>
                        <a:buClr>
                          <a:srgbClr val="F8CBAD"/>
                        </a:buClr>
                        <a:buSzPct val="120000"/>
                        <a:buFont typeface="Arial" panose="020B0604020202020204" pitchFamily="34" charset="0"/>
                        <a:buChar char="•"/>
                        <a:defRPr/>
                      </a:pPr>
                      <a:r>
                        <a:rPr lang="fr-FR" altLang="fr-FR" sz="1600" b="0" dirty="0"/>
                        <a:t>Agriculture : valoriser et diversifier les filières locales </a:t>
                      </a:r>
                      <a:endParaRPr lang="fr-FR" b="0" dirty="0"/>
                    </a:p>
                  </a:txBody>
                  <a:tcPr/>
                </a:tc>
                <a:tc>
                  <a:txBody>
                    <a:bodyPr/>
                    <a:lstStyle/>
                    <a:p>
                      <a:pPr>
                        <a:lnSpc>
                          <a:spcPct val="100000"/>
                        </a:lnSpc>
                      </a:pPr>
                      <a:endParaRPr lang="fr-FR" b="0" dirty="0"/>
                    </a:p>
                  </a:txBody>
                  <a:tcPr/>
                </a:tc>
                <a:extLst>
                  <a:ext uri="{0D108BD9-81ED-4DB2-BD59-A6C34878D82A}">
                    <a16:rowId xmlns:a16="http://schemas.microsoft.com/office/drawing/2014/main" xmlns="" val="685354681"/>
                  </a:ext>
                </a:extLst>
              </a:tr>
              <a:tr h="895738">
                <a:tc>
                  <a:txBody>
                    <a:bodyPr/>
                    <a:lstStyle/>
                    <a:p>
                      <a:pPr marL="285750" marR="0" lvl="1" indent="-285750" algn="l" defTabSz="457200" rtl="0" eaLnBrk="1" fontAlgn="auto" latinLnBrk="0" hangingPunct="1">
                        <a:lnSpc>
                          <a:spcPct val="100000"/>
                        </a:lnSpc>
                        <a:spcBef>
                          <a:spcPts val="525"/>
                        </a:spcBef>
                        <a:spcAft>
                          <a:spcPts val="600"/>
                        </a:spcAft>
                        <a:buClr>
                          <a:srgbClr val="F8CBAD"/>
                        </a:buClr>
                        <a:buSzPct val="120000"/>
                        <a:buFont typeface="Arial" panose="020B0604020202020204" pitchFamily="34" charset="0"/>
                        <a:buChar char="•"/>
                        <a:tabLst/>
                        <a:defRPr/>
                      </a:pPr>
                      <a:r>
                        <a:rPr kumimoji="0" lang="fr-FR" altLang="fr-FR" sz="1600" b="0" i="0" u="none" strike="noStrike" kern="1200" cap="none" spc="0" normalizeH="0" baseline="0" noProof="0" dirty="0">
                          <a:ln>
                            <a:noFill/>
                          </a:ln>
                          <a:solidFill>
                            <a:prstClr val="black"/>
                          </a:solidFill>
                          <a:effectLst/>
                          <a:uLnTx/>
                          <a:uFillTx/>
                          <a:latin typeface="+mn-lt"/>
                          <a:ea typeface="+mn-ea"/>
                          <a:cs typeface="+mn-cs"/>
                        </a:rPr>
                        <a:t>Valoriser les espaces urbains existants, centres-villes et cœurs de bourgs</a:t>
                      </a:r>
                      <a:endParaRPr lang="fr-FR" b="0" dirty="0"/>
                    </a:p>
                  </a:txBody>
                  <a:tcPr/>
                </a:tc>
                <a:tc>
                  <a:txBody>
                    <a:bodyPr/>
                    <a:lstStyle/>
                    <a:p>
                      <a:pPr>
                        <a:lnSpc>
                          <a:spcPct val="100000"/>
                        </a:lnSpc>
                      </a:pPr>
                      <a:endParaRPr lang="fr-FR" b="0" dirty="0"/>
                    </a:p>
                  </a:txBody>
                  <a:tcPr/>
                </a:tc>
                <a:extLst>
                  <a:ext uri="{0D108BD9-81ED-4DB2-BD59-A6C34878D82A}">
                    <a16:rowId xmlns:a16="http://schemas.microsoft.com/office/drawing/2014/main" xmlns="" val="445436367"/>
                  </a:ext>
                </a:extLst>
              </a:tr>
              <a:tr h="618051">
                <a:tc>
                  <a:txBody>
                    <a:bodyPr/>
                    <a:lstStyle/>
                    <a:p>
                      <a:pPr marL="285750" marR="0" lvl="1" indent="-285750" algn="l" defTabSz="457200" rtl="0" eaLnBrk="1" fontAlgn="auto" latinLnBrk="0" hangingPunct="1">
                        <a:lnSpc>
                          <a:spcPct val="100000"/>
                        </a:lnSpc>
                        <a:spcBef>
                          <a:spcPts val="525"/>
                        </a:spcBef>
                        <a:spcAft>
                          <a:spcPts val="600"/>
                        </a:spcAft>
                        <a:buClr>
                          <a:srgbClr val="F8CBAD"/>
                        </a:buClr>
                        <a:buSzPct val="120000"/>
                        <a:buFont typeface="Arial" panose="020B0604020202020204" pitchFamily="34" charset="0"/>
                        <a:buChar char="•"/>
                        <a:tabLst/>
                        <a:defRPr/>
                      </a:pPr>
                      <a:r>
                        <a:rPr kumimoji="0" lang="fr-FR" altLang="fr-FR" sz="1600" b="0" i="0" u="none" strike="noStrike" kern="1200" cap="none" spc="0" normalizeH="0" baseline="0" noProof="0" dirty="0">
                          <a:ln>
                            <a:noFill/>
                          </a:ln>
                          <a:solidFill>
                            <a:prstClr val="black"/>
                          </a:solidFill>
                          <a:effectLst/>
                          <a:uLnTx/>
                          <a:uFillTx/>
                          <a:latin typeface="+mn-lt"/>
                          <a:ea typeface="+mn-ea"/>
                          <a:cs typeface="+mn-cs"/>
                        </a:rPr>
                        <a:t>Maintenir le patrimoine remarquable et quotidien, les qualités des paysages</a:t>
                      </a:r>
                    </a:p>
                    <a:p>
                      <a:pPr marL="285750" marR="0" lvl="1" indent="-285750" algn="l" defTabSz="457200" rtl="0" eaLnBrk="1" fontAlgn="auto" latinLnBrk="0" hangingPunct="1">
                        <a:lnSpc>
                          <a:spcPct val="100000"/>
                        </a:lnSpc>
                        <a:spcBef>
                          <a:spcPts val="525"/>
                        </a:spcBef>
                        <a:spcAft>
                          <a:spcPts val="600"/>
                        </a:spcAft>
                        <a:buClr>
                          <a:srgbClr val="F8CBAD"/>
                        </a:buClr>
                        <a:buSzPct val="120000"/>
                        <a:buFont typeface="Arial" panose="020B0604020202020204" pitchFamily="34" charset="0"/>
                        <a:buChar char="•"/>
                        <a:tabLst/>
                        <a:defRPr/>
                      </a:pPr>
                      <a:endParaRPr lang="fr-FR" b="0" dirty="0"/>
                    </a:p>
                  </a:txBody>
                  <a:tcPr/>
                </a:tc>
                <a:tc>
                  <a:txBody>
                    <a:bodyPr/>
                    <a:lstStyle/>
                    <a:p>
                      <a:pPr>
                        <a:lnSpc>
                          <a:spcPct val="100000"/>
                        </a:lnSpc>
                      </a:pPr>
                      <a:endParaRPr lang="fr-FR" b="0" dirty="0"/>
                    </a:p>
                  </a:txBody>
                  <a:tcPr/>
                </a:tc>
                <a:extLst>
                  <a:ext uri="{0D108BD9-81ED-4DB2-BD59-A6C34878D82A}">
                    <a16:rowId xmlns:a16="http://schemas.microsoft.com/office/drawing/2014/main" xmlns="" val="1338065255"/>
                  </a:ext>
                </a:extLst>
              </a:tr>
            </a:tbl>
          </a:graphicData>
        </a:graphic>
      </p:graphicFrame>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4" name="Espace réservé du texte 5">
            <a:extLst>
              <a:ext uri="{FF2B5EF4-FFF2-40B4-BE49-F238E27FC236}">
                <a16:creationId xmlns:a16="http://schemas.microsoft.com/office/drawing/2014/main" xmlns="" id="{80481A4C-3B1A-499C-B241-F1623804C43C}"/>
              </a:ext>
            </a:extLst>
          </p:cNvPr>
          <p:cNvSpPr txBox="1">
            <a:spLocks/>
          </p:cNvSpPr>
          <p:nvPr/>
        </p:nvSpPr>
        <p:spPr>
          <a:xfrm>
            <a:off x="454969" y="466725"/>
            <a:ext cx="6108794"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F8CBAD"/>
                </a:highlight>
              </a:rPr>
              <a:t>2. Un territoire, 62 communes : </a:t>
            </a:r>
            <a:br>
              <a:rPr lang="fr-FR" sz="2000" dirty="0">
                <a:solidFill>
                  <a:schemeClr val="bg1"/>
                </a:solidFill>
                <a:highlight>
                  <a:srgbClr val="F8CBAD"/>
                </a:highlight>
              </a:rPr>
            </a:br>
            <a:r>
              <a:rPr lang="fr-FR" sz="2000" dirty="0">
                <a:solidFill>
                  <a:schemeClr val="bg1"/>
                </a:solidFill>
                <a:highlight>
                  <a:srgbClr val="F8CBAD"/>
                </a:highlight>
              </a:rPr>
              <a:t>valoriser les ressources locales, </a:t>
            </a:r>
            <a:br>
              <a:rPr lang="fr-FR" sz="2000" dirty="0">
                <a:solidFill>
                  <a:schemeClr val="bg1"/>
                </a:solidFill>
                <a:highlight>
                  <a:srgbClr val="F8CBAD"/>
                </a:highlight>
              </a:rPr>
            </a:br>
            <a:r>
              <a:rPr lang="fr-FR" sz="2000" dirty="0">
                <a:solidFill>
                  <a:schemeClr val="bg1"/>
                </a:solidFill>
                <a:highlight>
                  <a:srgbClr val="F8CBAD"/>
                </a:highlight>
              </a:rPr>
              <a:t>coordonner les actions déjà engagées</a:t>
            </a:r>
          </a:p>
        </p:txBody>
      </p:sp>
      <p:sp>
        <p:nvSpPr>
          <p:cNvPr id="15" name="Rectangle 14">
            <a:extLst>
              <a:ext uri="{FF2B5EF4-FFF2-40B4-BE49-F238E27FC236}">
                <a16:creationId xmlns:a16="http://schemas.microsoft.com/office/drawing/2014/main" xmlns="" id="{D3941A14-A701-41CA-9630-1151B44E30C9}"/>
              </a:ext>
            </a:extLst>
          </p:cNvPr>
          <p:cNvSpPr/>
          <p:nvPr/>
        </p:nvSpPr>
        <p:spPr>
          <a:xfrm>
            <a:off x="10067452" y="-13109"/>
            <a:ext cx="715223" cy="47983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Picture 2" descr="RÃ©sultat de recherche d'images pour &quot;logo grand roye&quot;">
            <a:extLst>
              <a:ext uri="{FF2B5EF4-FFF2-40B4-BE49-F238E27FC236}">
                <a16:creationId xmlns:a16="http://schemas.microsoft.com/office/drawing/2014/main" xmlns="" id="{77E7A8A4-1AAA-409E-81A1-30E120CF2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2133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xmlns="" id="{84E780BE-6EF9-4411-8C7E-515236395F43}"/>
              </a:ext>
            </a:extLst>
          </p:cNvPr>
          <p:cNvGraphicFramePr>
            <a:graphicFrameLocks noGrp="1"/>
          </p:cNvGraphicFramePr>
          <p:nvPr>
            <p:extLst>
              <p:ext uri="{D42A27DB-BD31-4B8C-83A1-F6EECF244321}">
                <p14:modId xmlns:p14="http://schemas.microsoft.com/office/powerpoint/2010/main" val="3320149497"/>
              </p:ext>
            </p:extLst>
          </p:nvPr>
        </p:nvGraphicFramePr>
        <p:xfrm>
          <a:off x="549987" y="1292981"/>
          <a:ext cx="9032552" cy="5195229"/>
        </p:xfrm>
        <a:graphic>
          <a:graphicData uri="http://schemas.openxmlformats.org/drawingml/2006/table">
            <a:tbl>
              <a:tblPr firstRow="1" bandRow="1">
                <a:tableStyleId>{D7AC3CCA-C797-4891-BE02-D94E43425B78}</a:tableStyleId>
              </a:tblPr>
              <a:tblGrid>
                <a:gridCol w="4516276">
                  <a:extLst>
                    <a:ext uri="{9D8B030D-6E8A-4147-A177-3AD203B41FA5}">
                      <a16:colId xmlns:a16="http://schemas.microsoft.com/office/drawing/2014/main" xmlns="" val="3189704967"/>
                    </a:ext>
                  </a:extLst>
                </a:gridCol>
                <a:gridCol w="4516276">
                  <a:extLst>
                    <a:ext uri="{9D8B030D-6E8A-4147-A177-3AD203B41FA5}">
                      <a16:colId xmlns:a16="http://schemas.microsoft.com/office/drawing/2014/main" xmlns="" val="3067264286"/>
                    </a:ext>
                  </a:extLst>
                </a:gridCol>
              </a:tblGrid>
              <a:tr h="1184874">
                <a:tc>
                  <a:txBody>
                    <a:bodyPr/>
                    <a:lstStyle/>
                    <a:p>
                      <a:pPr marL="285750" marR="0" lvl="1" indent="-285750" algn="l" defTabSz="457200" rtl="0" eaLnBrk="1" fontAlgn="auto" latinLnBrk="0" hangingPunct="1">
                        <a:lnSpc>
                          <a:spcPct val="100000"/>
                        </a:lnSpc>
                        <a:spcBef>
                          <a:spcPts val="525"/>
                        </a:spcBef>
                        <a:spcAft>
                          <a:spcPts val="600"/>
                        </a:spcAft>
                        <a:buClr>
                          <a:srgbClr val="0070C0"/>
                        </a:buClr>
                        <a:buSzPct val="120000"/>
                        <a:buFont typeface="Arial" panose="020B0604020202020204" pitchFamily="34" charset="0"/>
                        <a:buChar char="•"/>
                        <a:tabLst/>
                        <a:defRPr/>
                      </a:pPr>
                      <a:r>
                        <a:rPr kumimoji="0" lang="fr-FR" altLang="fr-FR" sz="1600" b="0" i="0" u="none" strike="noStrike" kern="1200" cap="none" spc="0" normalizeH="0" baseline="0" noProof="0" dirty="0">
                          <a:ln>
                            <a:noFill/>
                          </a:ln>
                          <a:solidFill>
                            <a:prstClr val="black"/>
                          </a:solidFill>
                          <a:effectLst/>
                          <a:uLnTx/>
                          <a:uFillTx/>
                          <a:latin typeface="+mn-lt"/>
                          <a:ea typeface="+mn-ea"/>
                          <a:cs typeface="+mn-cs"/>
                        </a:rPr>
                        <a:t>Développer la couverture numérique et en téléphonie</a:t>
                      </a:r>
                    </a:p>
                    <a:p>
                      <a:pPr marL="285750" marR="0" lvl="1" indent="-285750" algn="l" defTabSz="457200" rtl="0" eaLnBrk="1" fontAlgn="auto" latinLnBrk="0" hangingPunct="1">
                        <a:lnSpc>
                          <a:spcPct val="100000"/>
                        </a:lnSpc>
                        <a:spcBef>
                          <a:spcPts val="525"/>
                        </a:spcBef>
                        <a:spcAft>
                          <a:spcPts val="600"/>
                        </a:spcAft>
                        <a:buClr>
                          <a:srgbClr val="ED7D31"/>
                        </a:buClr>
                        <a:buSzPct val="120000"/>
                        <a:buFont typeface="Arial" panose="020B0604020202020204" pitchFamily="34" charset="0"/>
                        <a:buChar char="•"/>
                        <a:tabLst/>
                        <a:defRPr/>
                      </a:pPr>
                      <a:endParaRPr kumimoji="0" lang="fr-FR" altLang="fr-FR"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endParaRPr lang="fr-FR"/>
                    </a:p>
                  </a:txBody>
                  <a:tcPr/>
                </a:tc>
                <a:extLst>
                  <a:ext uri="{0D108BD9-81ED-4DB2-BD59-A6C34878D82A}">
                    <a16:rowId xmlns:a16="http://schemas.microsoft.com/office/drawing/2014/main" xmlns="" val="383054799"/>
                  </a:ext>
                </a:extLst>
              </a:tr>
              <a:tr h="1413010">
                <a:tc>
                  <a:txBody>
                    <a:bodyPr/>
                    <a:lstStyle/>
                    <a:p>
                      <a:pPr marL="285750" marR="0" lvl="1" indent="-285750" algn="l" defTabSz="457200" rtl="0" eaLnBrk="1" fontAlgn="auto" latinLnBrk="0" hangingPunct="1">
                        <a:lnSpc>
                          <a:spcPct val="100000"/>
                        </a:lnSpc>
                        <a:spcBef>
                          <a:spcPts val="525"/>
                        </a:spcBef>
                        <a:spcAft>
                          <a:spcPts val="600"/>
                        </a:spcAft>
                        <a:buClr>
                          <a:srgbClr val="0070C0"/>
                        </a:buClr>
                        <a:buSzPct val="120000"/>
                        <a:buFont typeface="Arial" panose="020B0604020202020204" pitchFamily="34" charset="0"/>
                        <a:buChar char="•"/>
                        <a:tabLst/>
                        <a:defRPr/>
                      </a:pPr>
                      <a:r>
                        <a:rPr kumimoji="0" lang="fr-FR" altLang="fr-FR" sz="1600" b="0" i="0" u="none" strike="noStrike" kern="1200" cap="none" spc="0" normalizeH="0" baseline="0" noProof="0" dirty="0">
                          <a:ln>
                            <a:noFill/>
                          </a:ln>
                          <a:solidFill>
                            <a:prstClr val="black"/>
                          </a:solidFill>
                          <a:effectLst/>
                          <a:uLnTx/>
                          <a:uFillTx/>
                          <a:latin typeface="+mn-lt"/>
                          <a:ea typeface="+mn-ea"/>
                          <a:cs typeface="+mn-cs"/>
                        </a:rPr>
                        <a:t>Accueillir des activités innovantes</a:t>
                      </a:r>
                    </a:p>
                  </a:txBody>
                  <a:tcPr/>
                </a:tc>
                <a:tc>
                  <a:txBody>
                    <a:bodyPr/>
                    <a:lstStyle/>
                    <a:p>
                      <a:endParaRPr lang="fr-FR"/>
                    </a:p>
                  </a:txBody>
                  <a:tcPr/>
                </a:tc>
                <a:extLst>
                  <a:ext uri="{0D108BD9-81ED-4DB2-BD59-A6C34878D82A}">
                    <a16:rowId xmlns:a16="http://schemas.microsoft.com/office/drawing/2014/main" xmlns="" val="1443232994"/>
                  </a:ext>
                </a:extLst>
              </a:tr>
              <a:tr h="1278294">
                <a:tc>
                  <a:txBody>
                    <a:bodyPr/>
                    <a:lstStyle/>
                    <a:p>
                      <a:pPr marL="285750" lvl="1" indent="-285750">
                        <a:lnSpc>
                          <a:spcPct val="100000"/>
                        </a:lnSpc>
                        <a:spcBef>
                          <a:spcPts val="525"/>
                        </a:spcBef>
                        <a:spcAft>
                          <a:spcPts val="600"/>
                        </a:spcAft>
                        <a:buClr>
                          <a:srgbClr val="0070C0"/>
                        </a:buClr>
                        <a:buSzPct val="120000"/>
                        <a:buFont typeface="Arial" panose="020B0604020202020204" pitchFamily="34" charset="0"/>
                        <a:buChar char="•"/>
                        <a:defRPr/>
                      </a:pPr>
                      <a:r>
                        <a:rPr lang="fr-FR" altLang="fr-FR" sz="1600" b="0" dirty="0"/>
                        <a:t>Apporter des réponses plus adaptées aux parcours résidentiels des habitants</a:t>
                      </a:r>
                    </a:p>
                    <a:p>
                      <a:pPr>
                        <a:lnSpc>
                          <a:spcPct val="100000"/>
                        </a:lnSpc>
                      </a:pPr>
                      <a:endParaRPr lang="fr-FR" b="0" dirty="0"/>
                    </a:p>
                  </a:txBody>
                  <a:tcPr/>
                </a:tc>
                <a:tc>
                  <a:txBody>
                    <a:bodyPr/>
                    <a:lstStyle/>
                    <a:p>
                      <a:endParaRPr lang="fr-FR"/>
                    </a:p>
                  </a:txBody>
                  <a:tcPr/>
                </a:tc>
                <a:extLst>
                  <a:ext uri="{0D108BD9-81ED-4DB2-BD59-A6C34878D82A}">
                    <a16:rowId xmlns:a16="http://schemas.microsoft.com/office/drawing/2014/main" xmlns="" val="3197343896"/>
                  </a:ext>
                </a:extLst>
              </a:tr>
              <a:tr h="1319051">
                <a:tc>
                  <a:txBody>
                    <a:bodyPr/>
                    <a:lstStyle/>
                    <a:p>
                      <a:pPr marL="285750" lvl="1" indent="-285750">
                        <a:lnSpc>
                          <a:spcPct val="100000"/>
                        </a:lnSpc>
                        <a:spcBef>
                          <a:spcPts val="525"/>
                        </a:spcBef>
                        <a:spcAft>
                          <a:spcPts val="600"/>
                        </a:spcAft>
                        <a:buClr>
                          <a:srgbClr val="0070C0"/>
                        </a:buClr>
                        <a:buSzPct val="120000"/>
                        <a:buFont typeface="Arial" panose="020B0604020202020204" pitchFamily="34" charset="0"/>
                        <a:buChar char="•"/>
                        <a:defRPr/>
                      </a:pPr>
                      <a:r>
                        <a:rPr lang="fr-FR" altLang="fr-FR" sz="1600" b="0" dirty="0"/>
                        <a:t>Accompagner et informer les porteurs de projets dans le domaine de l’habitat</a:t>
                      </a:r>
                    </a:p>
                    <a:p>
                      <a:pPr>
                        <a:lnSpc>
                          <a:spcPct val="100000"/>
                        </a:lnSpc>
                      </a:pPr>
                      <a:endParaRPr lang="fr-FR" b="0" dirty="0"/>
                    </a:p>
                  </a:txBody>
                  <a:tcPr/>
                </a:tc>
                <a:tc>
                  <a:txBody>
                    <a:bodyPr/>
                    <a:lstStyle/>
                    <a:p>
                      <a:endParaRPr lang="fr-FR" dirty="0"/>
                    </a:p>
                  </a:txBody>
                  <a:tcPr/>
                </a:tc>
                <a:extLst>
                  <a:ext uri="{0D108BD9-81ED-4DB2-BD59-A6C34878D82A}">
                    <a16:rowId xmlns:a16="http://schemas.microsoft.com/office/drawing/2014/main" xmlns="" val="685354681"/>
                  </a:ext>
                </a:extLst>
              </a:tr>
            </a:tbl>
          </a:graphicData>
        </a:graphic>
      </p:graphicFrame>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424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xmlns="" id="{75070E31-0D56-41F6-A7B1-05A664328962}"/>
              </a:ext>
            </a:extLst>
          </p:cNvPr>
          <p:cNvGraphicFramePr>
            <a:graphicFrameLocks noGrp="1"/>
          </p:cNvGraphicFramePr>
          <p:nvPr>
            <p:extLst>
              <p:ext uri="{D42A27DB-BD31-4B8C-83A1-F6EECF244321}">
                <p14:modId xmlns:p14="http://schemas.microsoft.com/office/powerpoint/2010/main" val="128644649"/>
              </p:ext>
            </p:extLst>
          </p:nvPr>
        </p:nvGraphicFramePr>
        <p:xfrm>
          <a:off x="549987" y="1292981"/>
          <a:ext cx="9032552" cy="5195229"/>
        </p:xfrm>
        <a:graphic>
          <a:graphicData uri="http://schemas.openxmlformats.org/drawingml/2006/table">
            <a:tbl>
              <a:tblPr firstRow="1" bandRow="1">
                <a:tableStyleId>{D7AC3CCA-C797-4891-BE02-D94E43425B78}</a:tableStyleId>
              </a:tblPr>
              <a:tblGrid>
                <a:gridCol w="4516276">
                  <a:extLst>
                    <a:ext uri="{9D8B030D-6E8A-4147-A177-3AD203B41FA5}">
                      <a16:colId xmlns:a16="http://schemas.microsoft.com/office/drawing/2014/main" xmlns="" val="3189704967"/>
                    </a:ext>
                  </a:extLst>
                </a:gridCol>
                <a:gridCol w="4516276">
                  <a:extLst>
                    <a:ext uri="{9D8B030D-6E8A-4147-A177-3AD203B41FA5}">
                      <a16:colId xmlns:a16="http://schemas.microsoft.com/office/drawing/2014/main" xmlns="" val="3067264286"/>
                    </a:ext>
                  </a:extLst>
                </a:gridCol>
              </a:tblGrid>
              <a:tr h="1184874">
                <a:tc>
                  <a:txBody>
                    <a:bodyPr/>
                    <a:lstStyle/>
                    <a:p>
                      <a:pPr marL="285750" lvl="1" indent="-285750">
                        <a:lnSpc>
                          <a:spcPct val="100000"/>
                        </a:lnSpc>
                        <a:spcBef>
                          <a:spcPts val="525"/>
                        </a:spcBef>
                        <a:spcAft>
                          <a:spcPts val="600"/>
                        </a:spcAft>
                        <a:buClr>
                          <a:srgbClr val="0070C0"/>
                        </a:buClr>
                        <a:buSzPct val="120000"/>
                        <a:buFont typeface="Arial" panose="020B0604020202020204" pitchFamily="34" charset="0"/>
                        <a:buChar char="•"/>
                        <a:defRPr/>
                      </a:pPr>
                      <a:r>
                        <a:rPr lang="fr-FR" altLang="fr-FR" sz="1600" b="0" dirty="0"/>
                        <a:t>Maîtriser la consommation et la précarité énergétique</a:t>
                      </a:r>
                    </a:p>
                    <a:p>
                      <a:pPr marL="285750" marR="0" lvl="1" indent="-285750" algn="l" defTabSz="457200" rtl="0" eaLnBrk="1" fontAlgn="auto" latinLnBrk="0" hangingPunct="1">
                        <a:lnSpc>
                          <a:spcPct val="100000"/>
                        </a:lnSpc>
                        <a:spcBef>
                          <a:spcPts val="525"/>
                        </a:spcBef>
                        <a:spcAft>
                          <a:spcPts val="600"/>
                        </a:spcAft>
                        <a:buClr>
                          <a:srgbClr val="ED7D31"/>
                        </a:buClr>
                        <a:buSzPct val="120000"/>
                        <a:buFont typeface="Arial" panose="020B0604020202020204" pitchFamily="34" charset="0"/>
                        <a:buChar char="•"/>
                        <a:tabLst/>
                        <a:defRPr/>
                      </a:pPr>
                      <a:endParaRPr kumimoji="0" lang="fr-FR" altLang="fr-FR"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endParaRPr lang="fr-FR" dirty="0"/>
                    </a:p>
                  </a:txBody>
                  <a:tcPr/>
                </a:tc>
                <a:extLst>
                  <a:ext uri="{0D108BD9-81ED-4DB2-BD59-A6C34878D82A}">
                    <a16:rowId xmlns:a16="http://schemas.microsoft.com/office/drawing/2014/main" xmlns="" val="383054799"/>
                  </a:ext>
                </a:extLst>
              </a:tr>
              <a:tr h="1413010">
                <a:tc>
                  <a:txBody>
                    <a:bodyPr/>
                    <a:lstStyle/>
                    <a:p>
                      <a:pPr marL="285750" lvl="1" indent="-285750">
                        <a:lnSpc>
                          <a:spcPct val="100000"/>
                        </a:lnSpc>
                        <a:spcBef>
                          <a:spcPts val="525"/>
                        </a:spcBef>
                        <a:spcAft>
                          <a:spcPts val="600"/>
                        </a:spcAft>
                        <a:buClr>
                          <a:srgbClr val="0070C0"/>
                        </a:buClr>
                        <a:buSzPct val="120000"/>
                        <a:buFont typeface="Arial" panose="020B0604020202020204" pitchFamily="34" charset="0"/>
                        <a:buChar char="•"/>
                        <a:defRPr/>
                      </a:pPr>
                      <a:r>
                        <a:rPr lang="fr-FR" altLang="fr-FR" sz="1600" b="0" dirty="0"/>
                        <a:t>Faciliter les mobilités du quotidien</a:t>
                      </a:r>
                    </a:p>
                  </a:txBody>
                  <a:tcPr/>
                </a:tc>
                <a:tc>
                  <a:txBody>
                    <a:bodyPr/>
                    <a:lstStyle/>
                    <a:p>
                      <a:endParaRPr lang="fr-FR"/>
                    </a:p>
                  </a:txBody>
                  <a:tcPr/>
                </a:tc>
                <a:extLst>
                  <a:ext uri="{0D108BD9-81ED-4DB2-BD59-A6C34878D82A}">
                    <a16:rowId xmlns:a16="http://schemas.microsoft.com/office/drawing/2014/main" xmlns="" val="1443232994"/>
                  </a:ext>
                </a:extLst>
              </a:tr>
              <a:tr h="1278294">
                <a:tc>
                  <a:txBody>
                    <a:bodyPr/>
                    <a:lstStyle/>
                    <a:p>
                      <a:pPr marL="285750" lvl="1" indent="-285750">
                        <a:lnSpc>
                          <a:spcPct val="100000"/>
                        </a:lnSpc>
                        <a:spcBef>
                          <a:spcPts val="525"/>
                        </a:spcBef>
                        <a:spcAft>
                          <a:spcPts val="600"/>
                        </a:spcAft>
                        <a:buClr>
                          <a:srgbClr val="0070C0"/>
                        </a:buClr>
                        <a:buSzPct val="120000"/>
                        <a:buFont typeface="Arial" panose="020B0604020202020204" pitchFamily="34" charset="0"/>
                        <a:buChar char="•"/>
                        <a:defRPr/>
                      </a:pPr>
                      <a:r>
                        <a:rPr lang="fr-FR" altLang="fr-FR" sz="1600" b="0" dirty="0"/>
                        <a:t>Promouvoir les pratiques touristiques et de loisirs</a:t>
                      </a:r>
                    </a:p>
                    <a:p>
                      <a:pPr>
                        <a:lnSpc>
                          <a:spcPct val="100000"/>
                        </a:lnSpc>
                      </a:pPr>
                      <a:endParaRPr lang="fr-FR" b="0" dirty="0"/>
                    </a:p>
                  </a:txBody>
                  <a:tcPr/>
                </a:tc>
                <a:tc>
                  <a:txBody>
                    <a:bodyPr/>
                    <a:lstStyle/>
                    <a:p>
                      <a:endParaRPr lang="fr-FR"/>
                    </a:p>
                  </a:txBody>
                  <a:tcPr/>
                </a:tc>
                <a:extLst>
                  <a:ext uri="{0D108BD9-81ED-4DB2-BD59-A6C34878D82A}">
                    <a16:rowId xmlns:a16="http://schemas.microsoft.com/office/drawing/2014/main" xmlns="" val="3197343896"/>
                  </a:ext>
                </a:extLst>
              </a:tr>
              <a:tr h="1319051">
                <a:tc>
                  <a:txBody>
                    <a:bodyPr/>
                    <a:lstStyle/>
                    <a:p>
                      <a:pPr marL="285750" lvl="1" indent="-285750">
                        <a:lnSpc>
                          <a:spcPct val="100000"/>
                        </a:lnSpc>
                        <a:spcBef>
                          <a:spcPts val="525"/>
                        </a:spcBef>
                        <a:spcAft>
                          <a:spcPts val="600"/>
                        </a:spcAft>
                        <a:buClr>
                          <a:srgbClr val="0070C0"/>
                        </a:buClr>
                        <a:buSzPct val="120000"/>
                        <a:buFont typeface="Arial" panose="020B0604020202020204" pitchFamily="34" charset="0"/>
                        <a:buChar char="•"/>
                        <a:defRPr/>
                      </a:pPr>
                      <a:r>
                        <a:rPr lang="fr-FR" altLang="fr-FR" sz="1600" b="0" dirty="0"/>
                        <a:t>Pérenniser la ressource en eau et améliorer la gestion du risque</a:t>
                      </a:r>
                    </a:p>
                    <a:p>
                      <a:pPr>
                        <a:lnSpc>
                          <a:spcPct val="100000"/>
                        </a:lnSpc>
                      </a:pPr>
                      <a:endParaRPr lang="fr-FR" b="0" dirty="0"/>
                    </a:p>
                  </a:txBody>
                  <a:tcPr/>
                </a:tc>
                <a:tc>
                  <a:txBody>
                    <a:bodyPr/>
                    <a:lstStyle/>
                    <a:p>
                      <a:endParaRPr lang="fr-FR" dirty="0"/>
                    </a:p>
                  </a:txBody>
                  <a:tcPr/>
                </a:tc>
                <a:extLst>
                  <a:ext uri="{0D108BD9-81ED-4DB2-BD59-A6C34878D82A}">
                    <a16:rowId xmlns:a16="http://schemas.microsoft.com/office/drawing/2014/main" xmlns="" val="685354681"/>
                  </a:ext>
                </a:extLst>
              </a:tr>
            </a:tbl>
          </a:graphicData>
        </a:graphic>
      </p:graphicFrame>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11" name="Rectangle 10">
            <a:extLst>
              <a:ext uri="{FF2B5EF4-FFF2-40B4-BE49-F238E27FC236}">
                <a16:creationId xmlns:a16="http://schemas.microsoft.com/office/drawing/2014/main" xmlns="" id="{EA582F0F-C01E-488F-848C-B6ECF36CEEAD}"/>
              </a:ext>
            </a:extLst>
          </p:cNvPr>
          <p:cNvSpPr/>
          <p:nvPr/>
        </p:nvSpPr>
        <p:spPr>
          <a:xfrm>
            <a:off x="10067453" y="0"/>
            <a:ext cx="715223" cy="479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a:t>
            </a:r>
            <a:endParaRPr lang="fr-FR" dirty="0"/>
          </a:p>
        </p:txBody>
      </p:sp>
      <p:sp>
        <p:nvSpPr>
          <p:cNvPr id="13" name="Espace réservé du texte 5">
            <a:extLst>
              <a:ext uri="{FF2B5EF4-FFF2-40B4-BE49-F238E27FC236}">
                <a16:creationId xmlns:a16="http://schemas.microsoft.com/office/drawing/2014/main" xmlns="" id="{6D41A8B7-C0C2-42C3-9973-F9B5DA7BE7CD}"/>
              </a:ext>
            </a:extLst>
          </p:cNvPr>
          <p:cNvSpPr txBox="1">
            <a:spLocks/>
          </p:cNvSpPr>
          <p:nvPr/>
        </p:nvSpPr>
        <p:spPr>
          <a:xfrm>
            <a:off x="454969" y="466725"/>
            <a:ext cx="6013450"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bg1"/>
                </a:solidFill>
                <a:highlight>
                  <a:srgbClr val="0070C0"/>
                </a:highlight>
              </a:rPr>
              <a:t>3. Cibler les actions prioritaires à engager pour l’avenir du territoire</a:t>
            </a:r>
          </a:p>
        </p:txBody>
      </p:sp>
      <p:pic>
        <p:nvPicPr>
          <p:cNvPr id="14" name="Picture 2" descr="RÃ©sultat de recherche d'images pour &quot;logo grand roye&quot;">
            <a:extLst>
              <a:ext uri="{FF2B5EF4-FFF2-40B4-BE49-F238E27FC236}">
                <a16:creationId xmlns:a16="http://schemas.microsoft.com/office/drawing/2014/main" xmlns="" id="{21B15DDA-4616-463C-8671-B039C13FE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273" y="239917"/>
            <a:ext cx="2825719" cy="79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7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sp>
        <p:nvSpPr>
          <p:cNvPr id="4" name="Espace réservé du texte 6">
            <a:extLst>
              <a:ext uri="{FF2B5EF4-FFF2-40B4-BE49-F238E27FC236}">
                <a16:creationId xmlns:a16="http://schemas.microsoft.com/office/drawing/2014/main" xmlns="" id="{C6BC20B5-868C-4A28-97D7-637AF2E6503A}"/>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SON CONTENU LÉGAL</a:t>
            </a:r>
          </a:p>
        </p:txBody>
      </p:sp>
      <p:sp>
        <p:nvSpPr>
          <p:cNvPr id="5" name="ZoneTexte 4">
            <a:extLst>
              <a:ext uri="{FF2B5EF4-FFF2-40B4-BE49-F238E27FC236}">
                <a16:creationId xmlns:a16="http://schemas.microsoft.com/office/drawing/2014/main" xmlns="" id="{D727C947-1537-4AC1-94B5-5433E3C60652}"/>
              </a:ext>
            </a:extLst>
          </p:cNvPr>
          <p:cNvSpPr txBox="1"/>
          <p:nvPr/>
        </p:nvSpPr>
        <p:spPr>
          <a:xfrm>
            <a:off x="468187" y="1661883"/>
            <a:ext cx="8703291" cy="3179332"/>
          </a:xfrm>
          <a:prstGeom prst="rect">
            <a:avLst/>
          </a:prstGeom>
          <a:noFill/>
        </p:spPr>
        <p:txBody>
          <a:bodyPr wrap="square" rtlCol="0">
            <a:spAutoFit/>
          </a:bodyPr>
          <a:lstStyle/>
          <a:p>
            <a:pPr marL="0" lvl="1">
              <a:lnSpc>
                <a:spcPts val="2200"/>
              </a:lnSpc>
              <a:spcBef>
                <a:spcPts val="525"/>
              </a:spcBef>
              <a:spcAft>
                <a:spcPts val="600"/>
              </a:spcAft>
              <a:buClr>
                <a:schemeClr val="accent2"/>
              </a:buClr>
              <a:buSzPct val="60000"/>
              <a:defRPr/>
            </a:pPr>
            <a:r>
              <a:rPr lang="fr-FR" sz="1600" dirty="0"/>
              <a:t>Le Projet d’Aménagement et de Développement Durables (PADD) </a:t>
            </a:r>
            <a:r>
              <a:rPr lang="fr-FR" altLang="fr-FR" sz="1600" dirty="0"/>
              <a:t>définit :</a:t>
            </a:r>
          </a:p>
          <a:p>
            <a:pPr marL="0" lvl="1">
              <a:lnSpc>
                <a:spcPts val="2200"/>
              </a:lnSpc>
              <a:spcBef>
                <a:spcPts val="525"/>
              </a:spcBef>
              <a:spcAft>
                <a:spcPts val="600"/>
              </a:spcAft>
              <a:buClr>
                <a:schemeClr val="accent2"/>
              </a:buClr>
              <a:buSzPct val="60000"/>
              <a:defRPr/>
            </a:pPr>
            <a:r>
              <a:rPr lang="fr-FR" altLang="fr-FR" sz="1600" dirty="0"/>
              <a:t/>
            </a:r>
            <a:br>
              <a:rPr lang="fr-FR" altLang="fr-FR" sz="1600" dirty="0"/>
            </a:br>
            <a:r>
              <a:rPr lang="fr-FR" altLang="fr-FR" sz="1600" dirty="0">
                <a:solidFill>
                  <a:schemeClr val="accent3">
                    <a:lumMod val="60000"/>
                    <a:lumOff val="40000"/>
                  </a:schemeClr>
                </a:solidFill>
              </a:rPr>
              <a:t>1° Les orientations générales des politiques d'aménagement, d'équipement, d'urbanisme, de paysage, de protection des espaces naturels, agricoles et forestiers, et de préservation ou de remise en bon état des continuités écologiques ;</a:t>
            </a:r>
          </a:p>
          <a:p>
            <a:pPr marL="0" lvl="1">
              <a:lnSpc>
                <a:spcPts val="2200"/>
              </a:lnSpc>
              <a:spcBef>
                <a:spcPts val="525"/>
              </a:spcBef>
              <a:spcAft>
                <a:spcPts val="600"/>
              </a:spcAft>
              <a:buClr>
                <a:schemeClr val="accent2"/>
              </a:buClr>
              <a:buSzPct val="60000"/>
              <a:defRPr/>
            </a:pPr>
            <a:r>
              <a:rPr lang="fr-FR" altLang="fr-FR" sz="1600" dirty="0"/>
              <a:t/>
            </a:r>
            <a:br>
              <a:rPr lang="fr-FR" altLang="fr-FR" sz="1600" dirty="0"/>
            </a:br>
            <a:r>
              <a:rPr lang="fr-FR" altLang="fr-FR" sz="1600" dirty="0"/>
              <a:t>2° Les orientations générales concernant l'habitat, les transports et les déplacements, les réseaux d'énergie, le développement des communications numériques, l'équipement commercial, le développement économique et les loisirs, retenues pour l'ensemble de l'établissement public de coopération intercommunale ou de la commune.</a:t>
            </a:r>
          </a:p>
        </p:txBody>
      </p:sp>
    </p:spTree>
    <p:extLst>
      <p:ext uri="{BB962C8B-B14F-4D97-AF65-F5344CB8AC3E}">
        <p14:creationId xmlns:p14="http://schemas.microsoft.com/office/powerpoint/2010/main" val="2683244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4">
            <a:extLst>
              <a:ext uri="{FF2B5EF4-FFF2-40B4-BE49-F238E27FC236}">
                <a16:creationId xmlns:a16="http://schemas.microsoft.com/office/drawing/2014/main" xmlns="" id="{0470919F-2AC1-4B73-9C7A-169691E416C3}"/>
              </a:ext>
            </a:extLst>
          </p:cNvPr>
          <p:cNvSpPr>
            <a:spLocks noGrp="1"/>
          </p:cNvSpPr>
          <p:nvPr>
            <p:ph type="body" sz="quarter" idx="10"/>
          </p:nvPr>
        </p:nvSpPr>
        <p:spPr>
          <a:xfrm>
            <a:off x="473075" y="6507162"/>
            <a:ext cx="4927600" cy="350838"/>
          </a:xfrm>
        </p:spPr>
        <p:txBody>
          <a:bodyPr/>
          <a:lstStyle/>
          <a:p>
            <a:pPr algn="just"/>
            <a:r>
              <a:rPr lang="fr-FR" sz="900" b="1" dirty="0">
                <a:latin typeface="AvenirNext LT Pro Bold" panose="020B0804020202020204" pitchFamily="34" charset="0"/>
              </a:rPr>
              <a:t>COMMUNAUTÉ DE COMMUNES DU GRAND ROYE</a:t>
            </a:r>
            <a:r>
              <a:rPr lang="fr-FR" sz="900" b="1" dirty="0"/>
              <a:t> </a:t>
            </a:r>
            <a:r>
              <a:rPr lang="fr-FR" sz="900" dirty="0"/>
              <a:t>– ÉLABORATION DU PLUi</a:t>
            </a:r>
          </a:p>
        </p:txBody>
      </p:sp>
      <p:sp>
        <p:nvSpPr>
          <p:cNvPr id="60" name="Espace réservé du texte 5">
            <a:extLst>
              <a:ext uri="{FF2B5EF4-FFF2-40B4-BE49-F238E27FC236}">
                <a16:creationId xmlns:a16="http://schemas.microsoft.com/office/drawing/2014/main" xmlns="" id="{AA53B8D3-710A-4E78-828C-6CA5E7F73FCF}"/>
              </a:ext>
            </a:extLst>
          </p:cNvPr>
          <p:cNvSpPr>
            <a:spLocks noGrp="1"/>
          </p:cNvSpPr>
          <p:nvPr>
            <p:ph type="body" sz="quarter" idx="12"/>
          </p:nvPr>
        </p:nvSpPr>
        <p:spPr>
          <a:xfrm>
            <a:off x="473075" y="466725"/>
            <a:ext cx="6013450" cy="361950"/>
          </a:xfrm>
        </p:spPr>
        <p:txBody>
          <a:bodyPr/>
          <a:lstStyle/>
          <a:p>
            <a:r>
              <a:rPr lang="fr-FR" dirty="0"/>
              <a:t>INTRODUCTION</a:t>
            </a:r>
          </a:p>
        </p:txBody>
      </p:sp>
      <p:sp>
        <p:nvSpPr>
          <p:cNvPr id="4" name="Espace réservé du texte 6">
            <a:extLst>
              <a:ext uri="{FF2B5EF4-FFF2-40B4-BE49-F238E27FC236}">
                <a16:creationId xmlns:a16="http://schemas.microsoft.com/office/drawing/2014/main" xmlns="" id="{D8D80FB0-7129-4975-BF00-D8722CD916F8}"/>
              </a:ext>
            </a:extLst>
          </p:cNvPr>
          <p:cNvSpPr txBox="1">
            <a:spLocks/>
          </p:cNvSpPr>
          <p:nvPr/>
        </p:nvSpPr>
        <p:spPr>
          <a:xfrm>
            <a:off x="468187" y="1086246"/>
            <a:ext cx="8858375" cy="3619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solidFill>
                  <a:schemeClr val="accent1"/>
                </a:solidFill>
              </a:rPr>
              <a:t>SON CONTENU LÉGAL</a:t>
            </a:r>
          </a:p>
        </p:txBody>
      </p:sp>
      <p:sp>
        <p:nvSpPr>
          <p:cNvPr id="5" name="ZoneTexte 4">
            <a:extLst>
              <a:ext uri="{FF2B5EF4-FFF2-40B4-BE49-F238E27FC236}">
                <a16:creationId xmlns:a16="http://schemas.microsoft.com/office/drawing/2014/main" xmlns="" id="{9BBF18E2-9FE5-4DCD-A045-DC3E3B654DA1}"/>
              </a:ext>
            </a:extLst>
          </p:cNvPr>
          <p:cNvSpPr txBox="1"/>
          <p:nvPr/>
        </p:nvSpPr>
        <p:spPr>
          <a:xfrm>
            <a:off x="468187" y="1661883"/>
            <a:ext cx="8703291" cy="4166782"/>
          </a:xfrm>
          <a:prstGeom prst="rect">
            <a:avLst/>
          </a:prstGeom>
          <a:noFill/>
        </p:spPr>
        <p:txBody>
          <a:bodyPr wrap="square" rtlCol="0">
            <a:spAutoFit/>
          </a:bodyPr>
          <a:lstStyle/>
          <a:p>
            <a:pPr marL="0" lvl="1">
              <a:lnSpc>
                <a:spcPts val="2200"/>
              </a:lnSpc>
              <a:spcBef>
                <a:spcPts val="525"/>
              </a:spcBef>
              <a:spcAft>
                <a:spcPts val="600"/>
              </a:spcAft>
              <a:buClr>
                <a:schemeClr val="accent2"/>
              </a:buClr>
              <a:buSzPct val="60000"/>
              <a:defRPr/>
            </a:pPr>
            <a:r>
              <a:rPr lang="fr-FR" sz="1600" dirty="0"/>
              <a:t>Le Projet d’Aménagement et de Développement Durables (PADD) </a:t>
            </a:r>
            <a:r>
              <a:rPr lang="fr-FR" altLang="fr-FR" sz="1600" dirty="0"/>
              <a:t>définit :</a:t>
            </a:r>
          </a:p>
          <a:p>
            <a:pPr marL="0" lvl="1">
              <a:lnSpc>
                <a:spcPts val="2200"/>
              </a:lnSpc>
              <a:spcBef>
                <a:spcPts val="525"/>
              </a:spcBef>
              <a:spcAft>
                <a:spcPts val="600"/>
              </a:spcAft>
              <a:buClr>
                <a:schemeClr val="accent2"/>
              </a:buClr>
              <a:buSzPct val="60000"/>
              <a:defRPr/>
            </a:pPr>
            <a:r>
              <a:rPr lang="fr-FR" altLang="fr-FR" sz="1600" dirty="0"/>
              <a:t/>
            </a:r>
            <a:br>
              <a:rPr lang="fr-FR" altLang="fr-FR" sz="1600" dirty="0"/>
            </a:br>
            <a:r>
              <a:rPr lang="fr-FR" altLang="fr-FR" sz="1600" dirty="0">
                <a:solidFill>
                  <a:schemeClr val="accent3">
                    <a:lumMod val="60000"/>
                    <a:lumOff val="40000"/>
                  </a:schemeClr>
                </a:solidFill>
              </a:rPr>
              <a:t>1° Les orientations générales des politiques d'aménagement, d'équipement, d'urbanisme, de paysage, de protection des espaces naturels, agricoles et forestiers, et de préservation ou de remise en bon état des continuités écologiques ;</a:t>
            </a:r>
          </a:p>
          <a:p>
            <a:pPr marL="0" lvl="1">
              <a:lnSpc>
                <a:spcPts val="2200"/>
              </a:lnSpc>
              <a:spcBef>
                <a:spcPts val="525"/>
              </a:spcBef>
              <a:spcAft>
                <a:spcPts val="600"/>
              </a:spcAft>
              <a:buClr>
                <a:schemeClr val="accent2"/>
              </a:buClr>
              <a:buSzPct val="60000"/>
              <a:defRPr/>
            </a:pPr>
            <a:r>
              <a:rPr lang="fr-FR" altLang="fr-FR" sz="1600" dirty="0">
                <a:solidFill>
                  <a:schemeClr val="accent3">
                    <a:lumMod val="60000"/>
                    <a:lumOff val="40000"/>
                  </a:schemeClr>
                </a:solidFill>
              </a:rPr>
              <a:t/>
            </a:r>
            <a:br>
              <a:rPr lang="fr-FR" altLang="fr-FR" sz="1600" dirty="0">
                <a:solidFill>
                  <a:schemeClr val="accent3">
                    <a:lumMod val="60000"/>
                    <a:lumOff val="40000"/>
                  </a:schemeClr>
                </a:solidFill>
              </a:rPr>
            </a:br>
            <a:r>
              <a:rPr lang="fr-FR" altLang="fr-FR" sz="1600" dirty="0">
                <a:solidFill>
                  <a:schemeClr val="accent3">
                    <a:lumMod val="60000"/>
                    <a:lumOff val="40000"/>
                  </a:schemeClr>
                </a:solidFill>
              </a:rPr>
              <a:t>2° Les orientations générales concernant l'habitat, les transports et les déplacements, les réseaux d'énergie, le développement des communications numériques, l'équipement commercial, le développement économique et les loisirs, retenues pour l'ensemble de l'établissement public de coopération intercommunale ou de la commune.</a:t>
            </a:r>
          </a:p>
          <a:p>
            <a:pPr marL="0" lvl="1">
              <a:lnSpc>
                <a:spcPts val="2200"/>
              </a:lnSpc>
              <a:spcBef>
                <a:spcPts val="525"/>
              </a:spcBef>
              <a:spcAft>
                <a:spcPts val="600"/>
              </a:spcAft>
              <a:buClr>
                <a:schemeClr val="accent2"/>
              </a:buClr>
              <a:buSzPct val="60000"/>
              <a:defRPr/>
            </a:pPr>
            <a:r>
              <a:rPr lang="fr-FR" altLang="fr-FR" sz="1600" dirty="0"/>
              <a:t/>
            </a:r>
            <a:br>
              <a:rPr lang="fr-FR" altLang="fr-FR" sz="1600" dirty="0"/>
            </a:br>
            <a:r>
              <a:rPr lang="fr-FR" altLang="fr-FR" sz="1600" dirty="0"/>
              <a:t>Il fixe des objectifs chiffrés de modération de la consommation de l'espace et de lutte contre l'étalement urbain.</a:t>
            </a:r>
          </a:p>
        </p:txBody>
      </p:sp>
    </p:spTree>
    <p:extLst>
      <p:ext uri="{BB962C8B-B14F-4D97-AF65-F5344CB8AC3E}">
        <p14:creationId xmlns:p14="http://schemas.microsoft.com/office/powerpoint/2010/main" val="2537520504"/>
      </p:ext>
    </p:extLst>
  </p:cSld>
  <p:clrMapOvr>
    <a:masterClrMapping/>
  </p:clrMapOvr>
</p:sld>
</file>

<file path=ppt/theme/theme1.xml><?xml version="1.0" encoding="utf-8"?>
<a:theme xmlns:a="http://schemas.openxmlformats.org/drawingml/2006/main" name="1_couverture 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uverture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artouch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_Page blanch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age blanch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lide classiqu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F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110</TotalTime>
  <Words>5619</Words>
  <Application>Microsoft Office PowerPoint</Application>
  <PresentationFormat>Format A4 (210 x 297 mm)</PresentationFormat>
  <Paragraphs>681</Paragraphs>
  <Slides>74</Slides>
  <Notes>0</Notes>
  <HiddenSlides>0</HiddenSlides>
  <MMClips>0</MMClips>
  <ScaleCrop>false</ScaleCrop>
  <HeadingPairs>
    <vt:vector size="6" baseType="variant">
      <vt:variant>
        <vt:lpstr>Polices utilisées</vt:lpstr>
      </vt:variant>
      <vt:variant>
        <vt:i4>10</vt:i4>
      </vt:variant>
      <vt:variant>
        <vt:lpstr>Thème</vt:lpstr>
      </vt:variant>
      <vt:variant>
        <vt:i4>7</vt:i4>
      </vt:variant>
      <vt:variant>
        <vt:lpstr>Titres des diapositives</vt:lpstr>
      </vt:variant>
      <vt:variant>
        <vt:i4>74</vt:i4>
      </vt:variant>
    </vt:vector>
  </HeadingPairs>
  <TitlesOfParts>
    <vt:vector size="91" baseType="lpstr">
      <vt:lpstr>Arial</vt:lpstr>
      <vt:lpstr>Avenir LT Std 35 Light</vt:lpstr>
      <vt:lpstr>AvenirLTStd-Light</vt:lpstr>
      <vt:lpstr>AvenirNext LT Pro Bold</vt:lpstr>
      <vt:lpstr>Bebas</vt:lpstr>
      <vt:lpstr>Bebas Neue</vt:lpstr>
      <vt:lpstr>Calibri</vt:lpstr>
      <vt:lpstr>Calibri Light</vt:lpstr>
      <vt:lpstr>Courier New</vt:lpstr>
      <vt:lpstr>Montserrat</vt:lpstr>
      <vt:lpstr>1_couverture C</vt:lpstr>
      <vt:lpstr>1_couverture B</vt:lpstr>
      <vt:lpstr>2_Cartouche </vt:lpstr>
      <vt:lpstr>0_Page blanche</vt:lpstr>
      <vt:lpstr>1_Page blanche</vt:lpstr>
      <vt:lpstr>3_Slide classique 1</vt:lpstr>
      <vt:lpstr>5_FIN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T_Aguilee</dc:creator>
  <cp:lastModifiedBy>Christine CAYEUX</cp:lastModifiedBy>
  <cp:revision>938</cp:revision>
  <cp:lastPrinted>2019-01-08T11:09:26Z</cp:lastPrinted>
  <dcterms:created xsi:type="dcterms:W3CDTF">2017-08-30T11:52:45Z</dcterms:created>
  <dcterms:modified xsi:type="dcterms:W3CDTF">2019-01-10T10:46:07Z</dcterms:modified>
</cp:coreProperties>
</file>